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custom-properties+xml" PartName="/docProps/custom.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8229600" cx="14630400"/>
  <p:notesSz cx="8229600" cy="14630400"/>
  <p:embeddedFontLst>
    <p:embeddedFont>
      <p:font typeface="Roboto"/>
      <p:regular r:id="rId14"/>
      <p:bold r:id="rId15"/>
      <p:italic r:id="rId16"/>
      <p:boldItalic r:id="rId17"/>
    </p:embeddedFont>
    <p:embeddedFont>
      <p:font typeface="Poppins"/>
      <p:regular r:id="rId18"/>
      <p:bold r:id="rId19"/>
      <p:italic r:id="rId20"/>
      <p:boldItalic r:id="rId21"/>
    </p:embeddedFont>
    <p:embeddedFont>
      <p:font typeface="Arial Black"/>
      <p:regular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592">
          <p15:clr>
            <a:srgbClr val="000000"/>
          </p15:clr>
        </p15:guide>
        <p15:guide id="2" pos="4608">
          <p15:clr>
            <a:srgbClr val="000000"/>
          </p15:clr>
        </p15:guide>
      </p15:sldGuideLst>
    </p:ext>
    <p:ext uri="GoogleSlidesCustomDataVersion2">
      <go:slidesCustomData xmlns:go="http://customooxmlschemas.google.com/" r:id="rId23" roundtripDataSignature="AMtx7mjg57HoyEYe+IdFQ16ZfPGWlDSww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592" orient="horz"/>
        <p:guide pos="460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oppins-italic.fntdata"/><Relationship Id="rId11" Type="http://schemas.openxmlformats.org/officeDocument/2006/relationships/slide" Target="slides/slide6.xml"/><Relationship Id="rId22" Type="http://schemas.openxmlformats.org/officeDocument/2006/relationships/font" Target="fonts/ArialBlack-regular.fntdata"/><Relationship Id="rId10" Type="http://schemas.openxmlformats.org/officeDocument/2006/relationships/slide" Target="slides/slide5.xml"/><Relationship Id="rId21" Type="http://schemas.openxmlformats.org/officeDocument/2006/relationships/font" Target="fonts/Poppins-boldItalic.fntdata"/><Relationship Id="rId13" Type="http://schemas.openxmlformats.org/officeDocument/2006/relationships/slide" Target="slides/slide8.xml"/><Relationship Id="rId12" Type="http://schemas.openxmlformats.org/officeDocument/2006/relationships/slide" Target="slides/slide7.xml"/><Relationship Id="rId23" Type="http://customschemas.google.com/relationships/presentationmetadata" Target="meta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bold.fntdata"/><Relationship Id="rId14" Type="http://schemas.openxmlformats.org/officeDocument/2006/relationships/font" Target="fonts/Roboto-regular.fntdata"/><Relationship Id="rId17" Type="http://schemas.openxmlformats.org/officeDocument/2006/relationships/font" Target="fonts/Roboto-boldItalic.fntdata"/><Relationship Id="rId16" Type="http://schemas.openxmlformats.org/officeDocument/2006/relationships/font" Target="fonts/Roboto-italic.fntdata"/><Relationship Id="rId5" Type="http://schemas.openxmlformats.org/officeDocument/2006/relationships/notesMaster" Target="notesMasters/notesMaster1.xml"/><Relationship Id="rId19" Type="http://schemas.openxmlformats.org/officeDocument/2006/relationships/font" Target="fonts/Poppins-bold.fntdata"/><Relationship Id="rId6" Type="http://schemas.openxmlformats.org/officeDocument/2006/relationships/slide" Target="slides/slide1.xml"/><Relationship Id="rId18" Type="http://schemas.openxmlformats.org/officeDocument/2006/relationships/font" Target="fonts/Poppins-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 name="Shape 11"/>
        <p:cNvGrpSpPr/>
        <p:nvPr/>
      </p:nvGrpSpPr>
      <p:grpSpPr>
        <a:xfrm>
          <a:off x="0" y="0"/>
          <a:ext cx="0" cy="0"/>
          <a:chOff x="0" y="0"/>
          <a:chExt cx="0" cy="0"/>
        </a:xfrm>
      </p:grpSpPr>
      <p:sp>
        <p:nvSpPr>
          <p:cNvPr id="12" name="Google Shape;1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 name="Google Shape;13;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 name="Google Shape;14;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 name="Shape 24"/>
        <p:cNvGrpSpPr/>
        <p:nvPr/>
      </p:nvGrpSpPr>
      <p:grpSpPr>
        <a:xfrm>
          <a:off x="0" y="0"/>
          <a:ext cx="0" cy="0"/>
          <a:chOff x="0" y="0"/>
          <a:chExt cx="0" cy="0"/>
        </a:xfrm>
      </p:grpSpPr>
      <p:sp>
        <p:nvSpPr>
          <p:cNvPr id="25" name="Google Shape;25;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 name="Google Shape;26;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 name="Google Shape;27;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 name="Shape 38"/>
        <p:cNvGrpSpPr/>
        <p:nvPr/>
      </p:nvGrpSpPr>
      <p:grpSpPr>
        <a:xfrm>
          <a:off x="0" y="0"/>
          <a:ext cx="0" cy="0"/>
          <a:chOff x="0" y="0"/>
          <a:chExt cx="0" cy="0"/>
        </a:xfrm>
      </p:grpSpPr>
      <p:sp>
        <p:nvSpPr>
          <p:cNvPr id="39" name="Google Shape;3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 name="Google Shape;40;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 name="Google Shape;41;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5" name="Google Shape;65;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6" name="Google Shape;66;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7" name="Google Shape;87;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8" name="Google Shape;88;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9" name="Google Shape;109;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0" name="Google Shape;110;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7" name="Google Shape;127;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8" name="Google Shape;128;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9" name="Google Shape;149;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10" name="Shape 1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0.png"/><Relationship Id="rId5" Type="http://schemas.openxmlformats.org/officeDocument/2006/relationships/image" Target="../media/image8.png"/><Relationship Id="rId6" Type="http://schemas.openxmlformats.org/officeDocument/2006/relationships/image" Target="../media/image11.png"/><Relationship Id="rId7" Type="http://schemas.openxmlformats.org/officeDocument/2006/relationships/image" Target="../media/image9.png"/><Relationship Id="rId8"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13.png"/><Relationship Id="rId5" Type="http://schemas.openxmlformats.org/officeDocument/2006/relationships/image" Target="../media/image19.png"/><Relationship Id="rId6"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 name="Shape 15"/>
        <p:cNvGrpSpPr/>
        <p:nvPr/>
      </p:nvGrpSpPr>
      <p:grpSpPr>
        <a:xfrm>
          <a:off x="0" y="0"/>
          <a:ext cx="0" cy="0"/>
          <a:chOff x="0" y="0"/>
          <a:chExt cx="0" cy="0"/>
        </a:xfrm>
      </p:grpSpPr>
      <p:sp>
        <p:nvSpPr>
          <p:cNvPr id="16" name="Google Shape;16;p1"/>
          <p:cNvSpPr/>
          <p:nvPr/>
        </p:nvSpPr>
        <p:spPr>
          <a:xfrm>
            <a:off x="0" y="0"/>
            <a:ext cx="14630400" cy="8229600"/>
          </a:xfrm>
          <a:prstGeom prst="rect">
            <a:avLst/>
          </a:prstGeom>
          <a:solidFill>
            <a:srgbClr val="1919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1"/>
          <p:cNvSpPr/>
          <p:nvPr/>
        </p:nvSpPr>
        <p:spPr>
          <a:xfrm>
            <a:off x="0" y="0"/>
            <a:ext cx="14630400" cy="8229600"/>
          </a:xfrm>
          <a:prstGeom prst="rect">
            <a:avLst/>
          </a:prstGeom>
          <a:solidFill>
            <a:srgbClr val="0505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8" name="Google Shape;18;p1"/>
          <p:cNvPicPr preferRelativeResize="0"/>
          <p:nvPr/>
        </p:nvPicPr>
        <p:blipFill rotWithShape="1">
          <a:blip r:embed="rId3">
            <a:alphaModFix/>
          </a:blip>
          <a:srcRect b="0" l="0" r="0" t="0"/>
          <a:stretch/>
        </p:blipFill>
        <p:spPr>
          <a:xfrm>
            <a:off x="0" y="0"/>
            <a:ext cx="5486400" cy="8229600"/>
          </a:xfrm>
          <a:prstGeom prst="rect">
            <a:avLst/>
          </a:prstGeom>
          <a:noFill/>
          <a:ln>
            <a:noFill/>
          </a:ln>
        </p:spPr>
      </p:pic>
      <p:pic>
        <p:nvPicPr>
          <p:cNvPr descr="preencoded.png" id="19" name="Google Shape;19;p1"/>
          <p:cNvPicPr preferRelativeResize="0"/>
          <p:nvPr/>
        </p:nvPicPr>
        <p:blipFill rotWithShape="1">
          <a:blip r:embed="rId4">
            <a:alphaModFix/>
          </a:blip>
          <a:srcRect b="0" l="0" r="0" t="0"/>
          <a:stretch/>
        </p:blipFill>
        <p:spPr>
          <a:xfrm>
            <a:off x="308729" y="2495788"/>
            <a:ext cx="4868942" cy="3237905"/>
          </a:xfrm>
          <a:prstGeom prst="rect">
            <a:avLst/>
          </a:prstGeom>
          <a:noFill/>
          <a:ln>
            <a:noFill/>
          </a:ln>
        </p:spPr>
      </p:pic>
      <p:sp>
        <p:nvSpPr>
          <p:cNvPr id="20" name="Google Shape;20;p1"/>
          <p:cNvSpPr/>
          <p:nvPr/>
        </p:nvSpPr>
        <p:spPr>
          <a:xfrm>
            <a:off x="6350425" y="585499"/>
            <a:ext cx="7416000" cy="1983000"/>
          </a:xfrm>
          <a:prstGeom prst="rect">
            <a:avLst/>
          </a:prstGeom>
          <a:noFill/>
          <a:ln>
            <a:noFill/>
          </a:ln>
        </p:spPr>
        <p:txBody>
          <a:bodyPr anchorCtr="0" anchor="t" bIns="45700" lIns="91425" spcFirstLastPara="1" rIns="91425" wrap="square" tIns="45700">
            <a:noAutofit/>
          </a:bodyPr>
          <a:lstStyle/>
          <a:p>
            <a:pPr indent="0" lvl="0" marL="0" marR="0" rtl="0" algn="ctr">
              <a:lnSpc>
                <a:spcPct val="125000"/>
              </a:lnSpc>
              <a:spcBef>
                <a:spcPts val="0"/>
              </a:spcBef>
              <a:spcAft>
                <a:spcPts val="0"/>
              </a:spcAft>
              <a:buClr>
                <a:srgbClr val="F2F2F3"/>
              </a:buClr>
              <a:buSzPts val="4860"/>
              <a:buFont typeface="Arial Black"/>
              <a:buNone/>
            </a:pPr>
            <a:r>
              <a:rPr b="0" i="0" lang="en-US" sz="4860" u="none" cap="none" strike="noStrike">
                <a:solidFill>
                  <a:srgbClr val="F2F2F3"/>
                </a:solidFill>
                <a:latin typeface="Arial Black"/>
                <a:ea typeface="Arial Black"/>
                <a:cs typeface="Arial Black"/>
                <a:sym typeface="Arial Black"/>
              </a:rPr>
              <a:t>КАК ВЛАДЕЛЬЦУ ЗАЩИТИТЬ СВОЙ  БИЗНЕС ОТ ХИЩЕНИЙ</a:t>
            </a:r>
            <a:endParaRPr/>
          </a:p>
        </p:txBody>
      </p:sp>
      <p:sp>
        <p:nvSpPr>
          <p:cNvPr id="21" name="Google Shape;21;p1"/>
          <p:cNvSpPr/>
          <p:nvPr/>
        </p:nvSpPr>
        <p:spPr>
          <a:xfrm>
            <a:off x="6072505" y="4331335"/>
            <a:ext cx="7694295" cy="3284855"/>
          </a:xfrm>
          <a:prstGeom prst="rect">
            <a:avLst/>
          </a:prstGeom>
          <a:noFill/>
          <a:ln>
            <a:noFill/>
          </a:ln>
        </p:spPr>
        <p:txBody>
          <a:bodyPr anchorCtr="0" anchor="t" bIns="45700" lIns="91425" spcFirstLastPara="1" rIns="91425" wrap="square" tIns="45700">
            <a:noAutofit/>
          </a:bodyPr>
          <a:lstStyle/>
          <a:p>
            <a:pPr indent="0" lvl="0" marL="0" marR="0" rtl="0" algn="l">
              <a:lnSpc>
                <a:spcPct val="159897"/>
              </a:lnSpc>
              <a:spcBef>
                <a:spcPts val="0"/>
              </a:spcBef>
              <a:spcAft>
                <a:spcPts val="0"/>
              </a:spcAft>
              <a:buClr>
                <a:srgbClr val="E5E0DF"/>
              </a:buClr>
              <a:buSzPts val="1945"/>
              <a:buFont typeface="Roboto"/>
              <a:buNone/>
            </a:pPr>
            <a:r>
              <a:rPr b="0" i="0" lang="en-US" sz="1945" u="none" cap="none" strike="noStrike">
                <a:solidFill>
                  <a:srgbClr val="E5E0DF"/>
                </a:solidFill>
                <a:latin typeface="Roboto"/>
                <a:ea typeface="Roboto"/>
                <a:cs typeface="Roboto"/>
                <a:sym typeface="Roboto"/>
              </a:rPr>
              <a:t>В современном бизнес-мире владельцы компаний сталкиваются с многочисленными угрозами, включая различные виды хищений и злоупотреблений, которые могут серьезно навредить бизнесу и привести к значительным убыткам. Однако принятие эффективных мер для защиты предприятия от таких негативных явлений способно обеспечить стабильность и устойчивость компании, повысить ее конкурентоспособность на рынке и создать надежные условия для дальнейшего роста и успеха.</a:t>
            </a:r>
            <a:endParaRPr b="0" i="0" sz="1945" u="none" cap="none" strike="noStrike">
              <a:solidFill>
                <a:schemeClr val="dk1"/>
              </a:solidFill>
              <a:latin typeface="Calibri"/>
              <a:ea typeface="Calibri"/>
              <a:cs typeface="Calibri"/>
              <a:sym typeface="Calibri"/>
            </a:endParaRPr>
          </a:p>
        </p:txBody>
      </p:sp>
      <p:sp>
        <p:nvSpPr>
          <p:cNvPr id="22" name="Google Shape;22;p1"/>
          <p:cNvSpPr/>
          <p:nvPr/>
        </p:nvSpPr>
        <p:spPr>
          <a:xfrm>
            <a:off x="6487120" y="6939201"/>
            <a:ext cx="121563" cy="97512"/>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3C3838"/>
              </a:buClr>
              <a:buSzPts val="770"/>
              <a:buFont typeface="Roboto"/>
              <a:buNone/>
            </a:pPr>
            <a:r>
              <a:rPr b="0" i="0" lang="en-US" sz="770" u="none" cap="none" strike="noStrike">
                <a:solidFill>
                  <a:srgbClr val="3C3838"/>
                </a:solidFill>
                <a:latin typeface="Roboto"/>
                <a:ea typeface="Roboto"/>
                <a:cs typeface="Roboto"/>
                <a:sym typeface="Roboto"/>
              </a:rPr>
              <a:t>СТ</a:t>
            </a:r>
            <a:endParaRPr b="0" i="0" sz="770" u="none" cap="none" strike="noStrike">
              <a:solidFill>
                <a:schemeClr val="dk1"/>
              </a:solidFill>
              <a:latin typeface="Calibri"/>
              <a:ea typeface="Calibri"/>
              <a:cs typeface="Calibri"/>
              <a:sym typeface="Calibri"/>
            </a:endParaRPr>
          </a:p>
        </p:txBody>
      </p:sp>
      <p:sp>
        <p:nvSpPr>
          <p:cNvPr id="23" name="Google Shape;23;p1"/>
          <p:cNvSpPr/>
          <p:nvPr/>
        </p:nvSpPr>
        <p:spPr>
          <a:xfrm>
            <a:off x="6868716" y="6772037"/>
            <a:ext cx="3013948" cy="431959"/>
          </a:xfrm>
          <a:prstGeom prst="rect">
            <a:avLst/>
          </a:prstGeom>
          <a:noFill/>
          <a:ln>
            <a:noFill/>
          </a:ln>
        </p:spPr>
        <p:txBody>
          <a:bodyPr anchorCtr="0" anchor="t" bIns="45700" lIns="91425" spcFirstLastPara="1" rIns="91425" wrap="square" tIns="45700">
            <a:noAutofit/>
          </a:bodyPr>
          <a:lstStyle/>
          <a:p>
            <a:pPr indent="0" lvl="0" marL="0" marR="0" rtl="0" algn="l">
              <a:lnSpc>
                <a:spcPct val="139917"/>
              </a:lnSpc>
              <a:spcBef>
                <a:spcPts val="0"/>
              </a:spcBef>
              <a:spcAft>
                <a:spcPts val="0"/>
              </a:spcAft>
              <a:buClr>
                <a:schemeClr val="dk1"/>
              </a:buClr>
              <a:buSzPts val="2430"/>
              <a:buFont typeface="Calibri"/>
              <a:buNone/>
            </a:pPr>
            <a:r>
              <a:t/>
            </a:r>
            <a:endParaRPr b="0" i="0" sz="2430" u="none" cap="none" strike="noStrike">
              <a:solidFill>
                <a:schemeClr val="dk1"/>
              </a:solidFill>
              <a:latin typeface="Calibri"/>
              <a:ea typeface="Calibri"/>
              <a:cs typeface="Calibri"/>
              <a:sym typeface="Calibri"/>
            </a:endParaRPr>
          </a:p>
          <a:p>
            <a:pPr indent="0" lvl="0" marL="0" marR="0" rtl="0" algn="l">
              <a:lnSpc>
                <a:spcPct val="139917"/>
              </a:lnSpc>
              <a:spcBef>
                <a:spcPts val="0"/>
              </a:spcBef>
              <a:spcAft>
                <a:spcPts val="0"/>
              </a:spcAft>
              <a:buClr>
                <a:schemeClr val="dk1"/>
              </a:buClr>
              <a:buSzPts val="2430"/>
              <a:buFont typeface="Calibri"/>
              <a:buNone/>
            </a:pPr>
            <a:r>
              <a:t/>
            </a:r>
            <a:endParaRPr b="0" i="0" sz="2430" u="none" cap="none" strike="noStrike">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 name="Shape 28"/>
        <p:cNvGrpSpPr/>
        <p:nvPr/>
      </p:nvGrpSpPr>
      <p:grpSpPr>
        <a:xfrm>
          <a:off x="0" y="0"/>
          <a:ext cx="0" cy="0"/>
          <a:chOff x="0" y="0"/>
          <a:chExt cx="0" cy="0"/>
        </a:xfrm>
      </p:grpSpPr>
      <p:sp>
        <p:nvSpPr>
          <p:cNvPr id="29" name="Google Shape;29;p2"/>
          <p:cNvSpPr/>
          <p:nvPr/>
        </p:nvSpPr>
        <p:spPr>
          <a:xfrm>
            <a:off x="0" y="0"/>
            <a:ext cx="14630400" cy="8229600"/>
          </a:xfrm>
          <a:prstGeom prst="rect">
            <a:avLst/>
          </a:prstGeom>
          <a:solidFill>
            <a:srgbClr val="1919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0" y="0"/>
            <a:ext cx="14630400" cy="8229600"/>
          </a:xfrm>
          <a:prstGeom prst="rect">
            <a:avLst/>
          </a:prstGeom>
          <a:solidFill>
            <a:srgbClr val="0505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954881" y="825937"/>
            <a:ext cx="10242947" cy="727710"/>
          </a:xfrm>
          <a:prstGeom prst="rect">
            <a:avLst/>
          </a:prstGeom>
          <a:noFill/>
          <a:ln>
            <a:noFill/>
          </a:ln>
        </p:spPr>
        <p:txBody>
          <a:bodyPr anchorCtr="0" anchor="t" bIns="45700" lIns="91425" spcFirstLastPara="1" rIns="91425" wrap="square" tIns="45700">
            <a:noAutofit/>
          </a:bodyPr>
          <a:lstStyle/>
          <a:p>
            <a:pPr indent="0" lvl="0" marL="0" marR="0" rtl="0" algn="l">
              <a:lnSpc>
                <a:spcPct val="124972"/>
              </a:lnSpc>
              <a:spcBef>
                <a:spcPts val="0"/>
              </a:spcBef>
              <a:spcAft>
                <a:spcPts val="0"/>
              </a:spcAft>
              <a:buClr>
                <a:srgbClr val="F2F2F3"/>
              </a:buClr>
              <a:buSzPts val="4585"/>
              <a:buFont typeface="Poppins"/>
              <a:buNone/>
            </a:pPr>
            <a:r>
              <a:rPr b="0" i="0" lang="en-US" sz="4585" u="none" cap="none" strike="noStrike">
                <a:solidFill>
                  <a:srgbClr val="F2F2F3"/>
                </a:solidFill>
                <a:latin typeface="Poppins"/>
                <a:ea typeface="Poppins"/>
                <a:cs typeface="Poppins"/>
                <a:sym typeface="Poppins"/>
              </a:rPr>
              <a:t>Понимание уязвимых мест в бизнесе</a:t>
            </a:r>
            <a:endParaRPr b="0" i="0" sz="4585" u="none" cap="none" strike="noStrike">
              <a:solidFill>
                <a:schemeClr val="dk1"/>
              </a:solidFill>
              <a:latin typeface="Calibri"/>
              <a:ea typeface="Calibri"/>
              <a:cs typeface="Calibri"/>
              <a:sym typeface="Calibri"/>
            </a:endParaRPr>
          </a:p>
        </p:txBody>
      </p:sp>
      <p:sp>
        <p:nvSpPr>
          <p:cNvPr id="32" name="Google Shape;32;p2"/>
          <p:cNvSpPr/>
          <p:nvPr/>
        </p:nvSpPr>
        <p:spPr>
          <a:xfrm>
            <a:off x="954881" y="2135624"/>
            <a:ext cx="3860959" cy="727710"/>
          </a:xfrm>
          <a:prstGeom prst="rect">
            <a:avLst/>
          </a:prstGeom>
          <a:noFill/>
          <a:ln>
            <a:noFill/>
          </a:ln>
        </p:spPr>
        <p:txBody>
          <a:bodyPr anchorCtr="0" anchor="t" bIns="45700" lIns="91425" spcFirstLastPara="1" rIns="91425" wrap="square" tIns="45700">
            <a:noAutofit/>
          </a:bodyPr>
          <a:lstStyle/>
          <a:p>
            <a:pPr indent="0" lvl="0" marL="0" marR="0" rtl="0" algn="l">
              <a:lnSpc>
                <a:spcPct val="125109"/>
              </a:lnSpc>
              <a:spcBef>
                <a:spcPts val="0"/>
              </a:spcBef>
              <a:spcAft>
                <a:spcPts val="0"/>
              </a:spcAft>
              <a:buClr>
                <a:srgbClr val="F2F2F3"/>
              </a:buClr>
              <a:buSzPts val="2290"/>
              <a:buFont typeface="Poppins"/>
              <a:buNone/>
            </a:pPr>
            <a:r>
              <a:rPr b="0" i="0" lang="en-US" sz="2290" u="none" cap="none" strike="noStrike">
                <a:solidFill>
                  <a:srgbClr val="F2F2F3"/>
                </a:solidFill>
                <a:latin typeface="Poppins"/>
                <a:ea typeface="Poppins"/>
                <a:cs typeface="Poppins"/>
                <a:sym typeface="Poppins"/>
              </a:rPr>
              <a:t>Анализ основных уязвимостей</a:t>
            </a:r>
            <a:endParaRPr b="0" i="0" sz="2290" u="none" cap="none" strike="noStrike">
              <a:solidFill>
                <a:schemeClr val="dk1"/>
              </a:solidFill>
              <a:latin typeface="Calibri"/>
              <a:ea typeface="Calibri"/>
              <a:cs typeface="Calibri"/>
              <a:sym typeface="Calibri"/>
            </a:endParaRPr>
          </a:p>
        </p:txBody>
      </p:sp>
      <p:sp>
        <p:nvSpPr>
          <p:cNvPr id="33" name="Google Shape;33;p2"/>
          <p:cNvSpPr/>
          <p:nvPr/>
        </p:nvSpPr>
        <p:spPr>
          <a:xfrm>
            <a:off x="954881" y="3096101"/>
            <a:ext cx="3860959" cy="4098012"/>
          </a:xfrm>
          <a:prstGeom prst="rect">
            <a:avLst/>
          </a:prstGeom>
          <a:noFill/>
          <a:ln>
            <a:noFill/>
          </a:ln>
        </p:spPr>
        <p:txBody>
          <a:bodyPr anchorCtr="0" anchor="t" bIns="45700" lIns="91425" spcFirstLastPara="1" rIns="91425" wrap="square" tIns="45700">
            <a:noAutofit/>
          </a:bodyPr>
          <a:lstStyle/>
          <a:p>
            <a:pPr indent="0" lvl="0" marL="0" marR="0" rtl="0" algn="l">
              <a:lnSpc>
                <a:spcPct val="159945"/>
              </a:lnSpc>
              <a:spcBef>
                <a:spcPts val="0"/>
              </a:spcBef>
              <a:spcAft>
                <a:spcPts val="0"/>
              </a:spcAft>
              <a:buClr>
                <a:srgbClr val="E5E0DF"/>
              </a:buClr>
              <a:buSzPts val="1835"/>
              <a:buFont typeface="Roboto"/>
              <a:buNone/>
            </a:pPr>
            <a:r>
              <a:rPr b="0" i="0" lang="en-US" sz="1835" u="none" cap="none" strike="noStrike">
                <a:solidFill>
                  <a:srgbClr val="E5E0DF"/>
                </a:solidFill>
                <a:latin typeface="Roboto"/>
                <a:ea typeface="Roboto"/>
                <a:cs typeface="Roboto"/>
                <a:sym typeface="Roboto"/>
              </a:rPr>
              <a:t>Первым важным шагом в защите бизнеса от хищений является тщательный анализ ключевых уязвимых мест компании. Это может включать в себя оценку финансовых потоков, систем учета, действующих процессов и процедур, а также уровня информационной безопасности и контроля доступа к конфиденциальным данным.</a:t>
            </a:r>
            <a:endParaRPr b="0" i="0" sz="1835" u="none" cap="none" strike="noStrike">
              <a:solidFill>
                <a:schemeClr val="dk1"/>
              </a:solidFill>
              <a:latin typeface="Calibri"/>
              <a:ea typeface="Calibri"/>
              <a:cs typeface="Calibri"/>
              <a:sym typeface="Calibri"/>
            </a:endParaRPr>
          </a:p>
        </p:txBody>
      </p:sp>
      <p:sp>
        <p:nvSpPr>
          <p:cNvPr id="34" name="Google Shape;34;p2"/>
          <p:cNvSpPr/>
          <p:nvPr/>
        </p:nvSpPr>
        <p:spPr>
          <a:xfrm>
            <a:off x="5391626" y="2135624"/>
            <a:ext cx="3860959" cy="727710"/>
          </a:xfrm>
          <a:prstGeom prst="rect">
            <a:avLst/>
          </a:prstGeom>
          <a:noFill/>
          <a:ln>
            <a:noFill/>
          </a:ln>
        </p:spPr>
        <p:txBody>
          <a:bodyPr anchorCtr="0" anchor="t" bIns="45700" lIns="91425" spcFirstLastPara="1" rIns="91425" wrap="square" tIns="45700">
            <a:noAutofit/>
          </a:bodyPr>
          <a:lstStyle/>
          <a:p>
            <a:pPr indent="0" lvl="0" marL="0" marR="0" rtl="0" algn="l">
              <a:lnSpc>
                <a:spcPct val="125109"/>
              </a:lnSpc>
              <a:spcBef>
                <a:spcPts val="0"/>
              </a:spcBef>
              <a:spcAft>
                <a:spcPts val="0"/>
              </a:spcAft>
              <a:buClr>
                <a:srgbClr val="F2F2F3"/>
              </a:buClr>
              <a:buSzPts val="2290"/>
              <a:buFont typeface="Poppins"/>
              <a:buNone/>
            </a:pPr>
            <a:r>
              <a:rPr b="0" i="0" lang="en-US" sz="2290" u="none" cap="none" strike="noStrike">
                <a:solidFill>
                  <a:srgbClr val="F2F2F3"/>
                </a:solidFill>
                <a:latin typeface="Poppins"/>
                <a:ea typeface="Poppins"/>
                <a:cs typeface="Poppins"/>
                <a:sym typeface="Poppins"/>
              </a:rPr>
              <a:t>Идентификация слабых мест</a:t>
            </a:r>
            <a:endParaRPr b="0" i="0" sz="2290" u="none" cap="none" strike="noStrike">
              <a:solidFill>
                <a:schemeClr val="dk1"/>
              </a:solidFill>
              <a:latin typeface="Calibri"/>
              <a:ea typeface="Calibri"/>
              <a:cs typeface="Calibri"/>
              <a:sym typeface="Calibri"/>
            </a:endParaRPr>
          </a:p>
        </p:txBody>
      </p:sp>
      <p:sp>
        <p:nvSpPr>
          <p:cNvPr id="35" name="Google Shape;35;p2"/>
          <p:cNvSpPr/>
          <p:nvPr/>
        </p:nvSpPr>
        <p:spPr>
          <a:xfrm>
            <a:off x="5391626" y="3096101"/>
            <a:ext cx="3860959" cy="4098012"/>
          </a:xfrm>
          <a:prstGeom prst="rect">
            <a:avLst/>
          </a:prstGeom>
          <a:noFill/>
          <a:ln>
            <a:noFill/>
          </a:ln>
        </p:spPr>
        <p:txBody>
          <a:bodyPr anchorCtr="0" anchor="t" bIns="45700" lIns="91425" spcFirstLastPara="1" rIns="91425" wrap="square" tIns="45700">
            <a:noAutofit/>
          </a:bodyPr>
          <a:lstStyle/>
          <a:p>
            <a:pPr indent="0" lvl="0" marL="0" marR="0" rtl="0" algn="l">
              <a:lnSpc>
                <a:spcPct val="159945"/>
              </a:lnSpc>
              <a:spcBef>
                <a:spcPts val="0"/>
              </a:spcBef>
              <a:spcAft>
                <a:spcPts val="0"/>
              </a:spcAft>
              <a:buClr>
                <a:srgbClr val="E5E0DF"/>
              </a:buClr>
              <a:buSzPts val="1835"/>
              <a:buFont typeface="Roboto"/>
              <a:buNone/>
            </a:pPr>
            <a:r>
              <a:rPr b="0" i="0" lang="en-US" sz="1835" u="none" cap="none" strike="noStrike">
                <a:solidFill>
                  <a:srgbClr val="E5E0DF"/>
                </a:solidFill>
                <a:latin typeface="Roboto"/>
                <a:ea typeface="Roboto"/>
                <a:cs typeface="Roboto"/>
                <a:sym typeface="Roboto"/>
              </a:rPr>
              <a:t>Важно выявить и устранить все возможные «лазейки», которые могут стать причиной хищений. Это может быть несовершенство системы учета, недостаточный контроль над ключевыми активами, ненадлежащее распределение обязанностей среди сотрудников или отсутствие четких процедур утверждения финансовых транзакций.</a:t>
            </a:r>
            <a:endParaRPr b="0" i="0" sz="1835" u="none" cap="none" strike="noStrike">
              <a:solidFill>
                <a:schemeClr val="dk1"/>
              </a:solidFill>
              <a:latin typeface="Calibri"/>
              <a:ea typeface="Calibri"/>
              <a:cs typeface="Calibri"/>
              <a:sym typeface="Calibri"/>
            </a:endParaRPr>
          </a:p>
        </p:txBody>
      </p:sp>
      <p:sp>
        <p:nvSpPr>
          <p:cNvPr id="36" name="Google Shape;36;p2"/>
          <p:cNvSpPr/>
          <p:nvPr/>
        </p:nvSpPr>
        <p:spPr>
          <a:xfrm>
            <a:off x="9828371" y="2135624"/>
            <a:ext cx="3860959" cy="727710"/>
          </a:xfrm>
          <a:prstGeom prst="rect">
            <a:avLst/>
          </a:prstGeom>
          <a:noFill/>
          <a:ln>
            <a:noFill/>
          </a:ln>
        </p:spPr>
        <p:txBody>
          <a:bodyPr anchorCtr="0" anchor="t" bIns="45700" lIns="91425" spcFirstLastPara="1" rIns="91425" wrap="square" tIns="45700">
            <a:noAutofit/>
          </a:bodyPr>
          <a:lstStyle/>
          <a:p>
            <a:pPr indent="0" lvl="0" marL="0" marR="0" rtl="0" algn="l">
              <a:lnSpc>
                <a:spcPct val="125109"/>
              </a:lnSpc>
              <a:spcBef>
                <a:spcPts val="0"/>
              </a:spcBef>
              <a:spcAft>
                <a:spcPts val="0"/>
              </a:spcAft>
              <a:buClr>
                <a:srgbClr val="F2F2F3"/>
              </a:buClr>
              <a:buSzPts val="2290"/>
              <a:buFont typeface="Poppins"/>
              <a:buNone/>
            </a:pPr>
            <a:r>
              <a:rPr b="0" i="0" lang="en-US" sz="2290" u="none" cap="none" strike="noStrike">
                <a:solidFill>
                  <a:srgbClr val="F2F2F3"/>
                </a:solidFill>
                <a:latin typeface="Poppins"/>
                <a:ea typeface="Poppins"/>
                <a:cs typeface="Poppins"/>
                <a:sym typeface="Poppins"/>
              </a:rPr>
              <a:t>Повышение осведомленности</a:t>
            </a:r>
            <a:endParaRPr b="0" i="0" sz="2290" u="none" cap="none" strike="noStrike">
              <a:solidFill>
                <a:schemeClr val="dk1"/>
              </a:solidFill>
              <a:latin typeface="Calibri"/>
              <a:ea typeface="Calibri"/>
              <a:cs typeface="Calibri"/>
              <a:sym typeface="Calibri"/>
            </a:endParaRPr>
          </a:p>
        </p:txBody>
      </p:sp>
      <p:sp>
        <p:nvSpPr>
          <p:cNvPr id="37" name="Google Shape;37;p2"/>
          <p:cNvSpPr/>
          <p:nvPr/>
        </p:nvSpPr>
        <p:spPr>
          <a:xfrm>
            <a:off x="9828371" y="3096101"/>
            <a:ext cx="3860959" cy="3352919"/>
          </a:xfrm>
          <a:prstGeom prst="rect">
            <a:avLst/>
          </a:prstGeom>
          <a:noFill/>
          <a:ln>
            <a:noFill/>
          </a:ln>
        </p:spPr>
        <p:txBody>
          <a:bodyPr anchorCtr="0" anchor="t" bIns="45700" lIns="91425" spcFirstLastPara="1" rIns="91425" wrap="square" tIns="45700">
            <a:noAutofit/>
          </a:bodyPr>
          <a:lstStyle/>
          <a:p>
            <a:pPr indent="0" lvl="0" marL="0" marR="0" rtl="0" algn="l">
              <a:lnSpc>
                <a:spcPct val="159945"/>
              </a:lnSpc>
              <a:spcBef>
                <a:spcPts val="0"/>
              </a:spcBef>
              <a:spcAft>
                <a:spcPts val="0"/>
              </a:spcAft>
              <a:buClr>
                <a:srgbClr val="E5E0DF"/>
              </a:buClr>
              <a:buSzPts val="1835"/>
              <a:buFont typeface="Roboto"/>
              <a:buNone/>
            </a:pPr>
            <a:r>
              <a:rPr b="0" i="0" lang="en-US" sz="1835" u="none" cap="none" strike="noStrike">
                <a:solidFill>
                  <a:srgbClr val="E5E0DF"/>
                </a:solidFill>
                <a:latin typeface="Roboto"/>
                <a:ea typeface="Roboto"/>
                <a:cs typeface="Roboto"/>
                <a:sym typeface="Roboto"/>
              </a:rPr>
              <a:t>Необходимо постоянно повышать осведомленность всех сотрудников компании о возможных угрозах и важности соблюдения правил безопасности. Это поможет создать культуру ответственности и бдительности, что значительно усложнит задачу злоумышленников.</a:t>
            </a:r>
            <a:endParaRPr b="0" i="0" sz="1835" u="none" cap="none" strike="noStrike">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 name="Shape 42"/>
        <p:cNvGrpSpPr/>
        <p:nvPr/>
      </p:nvGrpSpPr>
      <p:grpSpPr>
        <a:xfrm>
          <a:off x="0" y="0"/>
          <a:ext cx="0" cy="0"/>
          <a:chOff x="0" y="0"/>
          <a:chExt cx="0" cy="0"/>
        </a:xfrm>
      </p:grpSpPr>
      <p:sp>
        <p:nvSpPr>
          <p:cNvPr id="43" name="Google Shape;43;p3"/>
          <p:cNvSpPr/>
          <p:nvPr/>
        </p:nvSpPr>
        <p:spPr>
          <a:xfrm>
            <a:off x="0" y="0"/>
            <a:ext cx="14630400" cy="8229600"/>
          </a:xfrm>
          <a:prstGeom prst="rect">
            <a:avLst/>
          </a:prstGeom>
          <a:solidFill>
            <a:srgbClr val="1919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693336" y="0"/>
            <a:ext cx="14630400" cy="10071140"/>
          </a:xfrm>
          <a:prstGeom prst="rect">
            <a:avLst/>
          </a:prstGeom>
          <a:solidFill>
            <a:srgbClr val="0505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5659993" y="1555313"/>
            <a:ext cx="8519457" cy="1080135"/>
          </a:xfrm>
          <a:prstGeom prst="rect">
            <a:avLst/>
          </a:prstGeom>
          <a:noFill/>
          <a:ln>
            <a:noFill/>
          </a:ln>
        </p:spPr>
        <p:txBody>
          <a:bodyPr anchorCtr="0" anchor="t" bIns="45700" lIns="91425" spcFirstLastPara="1" rIns="91425" wrap="square" tIns="45700">
            <a:noAutofit/>
          </a:bodyPr>
          <a:lstStyle/>
          <a:p>
            <a:pPr indent="0" lvl="0" marL="0" marR="0" rtl="0" algn="l">
              <a:lnSpc>
                <a:spcPct val="125147"/>
              </a:lnSpc>
              <a:spcBef>
                <a:spcPts val="0"/>
              </a:spcBef>
              <a:spcAft>
                <a:spcPts val="0"/>
              </a:spcAft>
              <a:buClr>
                <a:srgbClr val="F2F2F3"/>
              </a:buClr>
              <a:buSzPts val="3400"/>
              <a:buFont typeface="Poppins"/>
              <a:buNone/>
            </a:pPr>
            <a:r>
              <a:rPr b="0" i="0" lang="en-US" sz="3400" u="none" cap="none" strike="noStrike">
                <a:solidFill>
                  <a:srgbClr val="F2F2F3"/>
                </a:solidFill>
                <a:latin typeface="Poppins"/>
                <a:ea typeface="Poppins"/>
                <a:cs typeface="Poppins"/>
                <a:sym typeface="Poppins"/>
              </a:rPr>
              <a:t>           Управление финансами и                </a:t>
            </a:r>
            <a:endParaRPr/>
          </a:p>
          <a:p>
            <a:pPr indent="0" lvl="0" marL="0" marR="0" rtl="0" algn="l">
              <a:lnSpc>
                <a:spcPct val="125147"/>
              </a:lnSpc>
              <a:spcBef>
                <a:spcPts val="0"/>
              </a:spcBef>
              <a:spcAft>
                <a:spcPts val="0"/>
              </a:spcAft>
              <a:buClr>
                <a:srgbClr val="F2F2F3"/>
              </a:buClr>
              <a:buSzPts val="3400"/>
              <a:buFont typeface="Poppins"/>
              <a:buNone/>
            </a:pPr>
            <a:r>
              <a:rPr b="0" i="0" lang="en-US" sz="3400" u="none" cap="none" strike="noStrike">
                <a:solidFill>
                  <a:srgbClr val="F2F2F3"/>
                </a:solidFill>
                <a:latin typeface="Poppins"/>
                <a:ea typeface="Poppins"/>
                <a:cs typeface="Poppins"/>
                <a:sym typeface="Poppins"/>
              </a:rPr>
              <a:t>                  документооборотом</a:t>
            </a:r>
            <a:endParaRPr b="0" i="0" sz="3400" u="none" cap="none" strike="noStrike">
              <a:solidFill>
                <a:schemeClr val="dk1"/>
              </a:solidFill>
              <a:latin typeface="Calibri"/>
              <a:ea typeface="Calibri"/>
              <a:cs typeface="Calibri"/>
              <a:sym typeface="Calibri"/>
            </a:endParaRPr>
          </a:p>
        </p:txBody>
      </p:sp>
      <p:sp>
        <p:nvSpPr>
          <p:cNvPr id="46" name="Google Shape;46;p3"/>
          <p:cNvSpPr/>
          <p:nvPr/>
        </p:nvSpPr>
        <p:spPr>
          <a:xfrm>
            <a:off x="5505927" y="6966763"/>
            <a:ext cx="9440347" cy="34528"/>
          </a:xfrm>
          <a:prstGeom prst="roundRect">
            <a:avLst>
              <a:gd fmla="val 225237" name="adj"/>
            </a:avLst>
          </a:prstGeom>
          <a:solidFill>
            <a:srgbClr val="565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flipH="1">
            <a:off x="8008535" y="6180473"/>
            <a:ext cx="45719" cy="432139"/>
          </a:xfrm>
          <a:prstGeom prst="roundRect">
            <a:avLst>
              <a:gd fmla="val 225237" name="adj"/>
            </a:avLst>
          </a:prstGeom>
          <a:solidFill>
            <a:srgbClr val="565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7814165" y="6612552"/>
            <a:ext cx="388739" cy="388739"/>
          </a:xfrm>
          <a:prstGeom prst="roundRect">
            <a:avLst>
              <a:gd fmla="val 20006" name="adj"/>
            </a:avLst>
          </a:prstGeom>
          <a:solidFill>
            <a:srgbClr val="3D3D4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800" u="none" cap="none" strike="noStrike">
                <a:solidFill>
                  <a:schemeClr val="lt1"/>
                </a:solidFill>
                <a:latin typeface="Calibri"/>
                <a:ea typeface="Calibri"/>
                <a:cs typeface="Calibri"/>
                <a:sym typeface="Calibri"/>
              </a:rPr>
              <a:t>1</a:t>
            </a:r>
            <a:endParaRPr sz="1800">
              <a:solidFill>
                <a:schemeClr val="lt1"/>
              </a:solidFill>
              <a:latin typeface="Calibri"/>
              <a:ea typeface="Calibri"/>
              <a:cs typeface="Calibri"/>
              <a:sym typeface="Calibri"/>
            </a:endParaRPr>
          </a:p>
        </p:txBody>
      </p:sp>
      <p:sp>
        <p:nvSpPr>
          <p:cNvPr id="49" name="Google Shape;49;p3"/>
          <p:cNvSpPr/>
          <p:nvPr/>
        </p:nvSpPr>
        <p:spPr>
          <a:xfrm>
            <a:off x="4717494" y="6655772"/>
            <a:ext cx="232173" cy="259199"/>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2040"/>
              <a:buFont typeface="Calibri"/>
              <a:buNone/>
            </a:pPr>
            <a:r>
              <a:t/>
            </a:r>
            <a:endParaRPr sz="2040">
              <a:solidFill>
                <a:schemeClr val="dk1"/>
              </a:solidFill>
              <a:latin typeface="Calibri"/>
              <a:ea typeface="Calibri"/>
              <a:cs typeface="Calibri"/>
              <a:sym typeface="Calibri"/>
            </a:endParaRPr>
          </a:p>
        </p:txBody>
      </p:sp>
      <p:sp>
        <p:nvSpPr>
          <p:cNvPr id="50" name="Google Shape;50;p3"/>
          <p:cNvSpPr/>
          <p:nvPr/>
        </p:nvSpPr>
        <p:spPr>
          <a:xfrm>
            <a:off x="6185689" y="3225521"/>
            <a:ext cx="3187898" cy="269915"/>
          </a:xfrm>
          <a:prstGeom prst="rect">
            <a:avLst/>
          </a:prstGeom>
          <a:noFill/>
          <a:ln>
            <a:noFill/>
          </a:ln>
        </p:spPr>
        <p:txBody>
          <a:bodyPr anchorCtr="0" anchor="t" bIns="45700" lIns="91425" spcFirstLastPara="1" rIns="91425" wrap="square" tIns="45700">
            <a:noAutofit/>
          </a:bodyPr>
          <a:lstStyle/>
          <a:p>
            <a:pPr indent="0" lvl="0" marL="0" marR="0" rtl="0" algn="ctr">
              <a:lnSpc>
                <a:spcPct val="125000"/>
              </a:lnSpc>
              <a:spcBef>
                <a:spcPts val="0"/>
              </a:spcBef>
              <a:spcAft>
                <a:spcPts val="0"/>
              </a:spcAft>
              <a:buClr>
                <a:srgbClr val="E5E0DF"/>
              </a:buClr>
              <a:buSzPts val="1700"/>
              <a:buFont typeface="Poppins"/>
              <a:buNone/>
            </a:pPr>
            <a:r>
              <a:rPr lang="en-US" sz="1700">
                <a:solidFill>
                  <a:srgbClr val="E5E0DF"/>
                </a:solidFill>
                <a:latin typeface="Poppins"/>
                <a:ea typeface="Poppins"/>
                <a:cs typeface="Poppins"/>
                <a:sym typeface="Poppins"/>
              </a:rPr>
              <a:t>Контроль финансовых потоков</a:t>
            </a:r>
            <a:endParaRPr sz="1700">
              <a:solidFill>
                <a:schemeClr val="dk1"/>
              </a:solidFill>
              <a:latin typeface="Calibri"/>
              <a:ea typeface="Calibri"/>
              <a:cs typeface="Calibri"/>
              <a:sym typeface="Calibri"/>
            </a:endParaRPr>
          </a:p>
        </p:txBody>
      </p:sp>
      <p:sp>
        <p:nvSpPr>
          <p:cNvPr id="51" name="Google Shape;51;p3"/>
          <p:cNvSpPr/>
          <p:nvPr/>
        </p:nvSpPr>
        <p:spPr>
          <a:xfrm>
            <a:off x="5659993" y="3979147"/>
            <a:ext cx="4288274" cy="2385357"/>
          </a:xfrm>
          <a:prstGeom prst="rect">
            <a:avLst/>
          </a:prstGeom>
          <a:noFill/>
          <a:ln>
            <a:noFill/>
          </a:ln>
        </p:spPr>
        <p:txBody>
          <a:bodyPr anchorCtr="0" anchor="t" bIns="45700" lIns="91425" spcFirstLastPara="1" rIns="91425" wrap="square" tIns="45700">
            <a:noAutofit/>
          </a:bodyPr>
          <a:lstStyle/>
          <a:p>
            <a:pPr indent="0" lvl="0" marL="0" marR="0" rtl="0" algn="ctr">
              <a:lnSpc>
                <a:spcPct val="159926"/>
              </a:lnSpc>
              <a:spcBef>
                <a:spcPts val="0"/>
              </a:spcBef>
              <a:spcAft>
                <a:spcPts val="0"/>
              </a:spcAft>
              <a:buClr>
                <a:srgbClr val="E5E0DF"/>
              </a:buClr>
              <a:buSzPts val="1360"/>
              <a:buFont typeface="Roboto"/>
              <a:buNone/>
            </a:pPr>
            <a:r>
              <a:rPr lang="en-US" sz="1360">
                <a:solidFill>
                  <a:srgbClr val="E5E0DF"/>
                </a:solidFill>
                <a:latin typeface="Roboto"/>
                <a:ea typeface="Roboto"/>
                <a:cs typeface="Roboto"/>
                <a:sym typeface="Roboto"/>
              </a:rPr>
              <a:t>Строгий контроль над финансовыми операциями и движением денежных средств является ключевым элементом защиты от хищений. Это включает в себя регулярный аудит, согласование платежей, отслеживание неожиданных расходов и установление четких лимитов.</a:t>
            </a:r>
            <a:endParaRPr sz="1360">
              <a:solidFill>
                <a:schemeClr val="dk1"/>
              </a:solidFill>
              <a:latin typeface="Calibri"/>
              <a:ea typeface="Calibri"/>
              <a:cs typeface="Calibri"/>
              <a:sym typeface="Calibri"/>
            </a:endParaRPr>
          </a:p>
        </p:txBody>
      </p:sp>
      <p:sp>
        <p:nvSpPr>
          <p:cNvPr id="52" name="Google Shape;52;p3"/>
          <p:cNvSpPr/>
          <p:nvPr/>
        </p:nvSpPr>
        <p:spPr>
          <a:xfrm>
            <a:off x="10435854" y="6914911"/>
            <a:ext cx="34528" cy="604838"/>
          </a:xfrm>
          <a:prstGeom prst="roundRect">
            <a:avLst>
              <a:gd fmla="val 225237" name="adj"/>
            </a:avLst>
          </a:prstGeom>
          <a:solidFill>
            <a:srgbClr val="565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10276012" y="6526232"/>
            <a:ext cx="388739" cy="388739"/>
          </a:xfrm>
          <a:prstGeom prst="roundRect">
            <a:avLst>
              <a:gd fmla="val 20006" name="adj"/>
            </a:avLst>
          </a:prstGeom>
          <a:solidFill>
            <a:srgbClr val="3D3D42"/>
          </a:solidFill>
          <a:ln cap="flat" cmpd="sng" w="9525">
            <a:solidFill>
              <a:srgbClr val="56565B"/>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2</a:t>
            </a:r>
            <a:endParaRPr sz="1800">
              <a:solidFill>
                <a:schemeClr val="lt1"/>
              </a:solidFill>
              <a:latin typeface="Calibri"/>
              <a:ea typeface="Calibri"/>
              <a:cs typeface="Calibri"/>
              <a:sym typeface="Calibri"/>
            </a:endParaRPr>
          </a:p>
        </p:txBody>
      </p:sp>
      <p:sp>
        <p:nvSpPr>
          <p:cNvPr id="54" name="Google Shape;54;p3"/>
          <p:cNvSpPr/>
          <p:nvPr/>
        </p:nvSpPr>
        <p:spPr>
          <a:xfrm>
            <a:off x="7240905" y="6655772"/>
            <a:ext cx="148352" cy="259199"/>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2040"/>
              <a:buFont typeface="Calibri"/>
              <a:buNone/>
            </a:pPr>
            <a:r>
              <a:t/>
            </a:r>
            <a:endParaRPr sz="2040">
              <a:solidFill>
                <a:schemeClr val="dk1"/>
              </a:solidFill>
              <a:latin typeface="Calibri"/>
              <a:ea typeface="Calibri"/>
              <a:cs typeface="Calibri"/>
              <a:sym typeface="Calibri"/>
            </a:endParaRPr>
          </a:p>
        </p:txBody>
      </p:sp>
      <p:sp>
        <p:nvSpPr>
          <p:cNvPr id="55" name="Google Shape;55;p3"/>
          <p:cNvSpPr/>
          <p:nvPr/>
        </p:nvSpPr>
        <p:spPr>
          <a:xfrm>
            <a:off x="9009603" y="7519749"/>
            <a:ext cx="3310295" cy="269915"/>
          </a:xfrm>
          <a:prstGeom prst="rect">
            <a:avLst/>
          </a:prstGeom>
          <a:noFill/>
          <a:ln>
            <a:noFill/>
          </a:ln>
        </p:spPr>
        <p:txBody>
          <a:bodyPr anchorCtr="0" anchor="t" bIns="45700" lIns="91425" spcFirstLastPara="1" rIns="91425" wrap="square" tIns="45700">
            <a:noAutofit/>
          </a:bodyPr>
          <a:lstStyle/>
          <a:p>
            <a:pPr indent="0" lvl="0" marL="0" marR="0" rtl="0" algn="ctr">
              <a:lnSpc>
                <a:spcPct val="125000"/>
              </a:lnSpc>
              <a:spcBef>
                <a:spcPts val="0"/>
              </a:spcBef>
              <a:spcAft>
                <a:spcPts val="0"/>
              </a:spcAft>
              <a:buClr>
                <a:srgbClr val="E5E0DF"/>
              </a:buClr>
              <a:buSzPts val="1700"/>
              <a:buFont typeface="Poppins"/>
              <a:buNone/>
            </a:pPr>
            <a:r>
              <a:rPr lang="en-US" sz="1700">
                <a:solidFill>
                  <a:srgbClr val="E5E0DF"/>
                </a:solidFill>
                <a:latin typeface="Poppins"/>
                <a:ea typeface="Poppins"/>
                <a:cs typeface="Poppins"/>
                <a:sym typeface="Poppins"/>
              </a:rPr>
              <a:t>Организация документооборота</a:t>
            </a:r>
            <a:endParaRPr sz="1700">
              <a:solidFill>
                <a:schemeClr val="dk1"/>
              </a:solidFill>
              <a:latin typeface="Calibri"/>
              <a:ea typeface="Calibri"/>
              <a:cs typeface="Calibri"/>
              <a:sym typeface="Calibri"/>
            </a:endParaRPr>
          </a:p>
        </p:txBody>
      </p:sp>
      <p:sp>
        <p:nvSpPr>
          <p:cNvPr id="56" name="Google Shape;56;p3"/>
          <p:cNvSpPr/>
          <p:nvPr/>
        </p:nvSpPr>
        <p:spPr>
          <a:xfrm>
            <a:off x="8520614" y="7936468"/>
            <a:ext cx="4288274" cy="1659493"/>
          </a:xfrm>
          <a:prstGeom prst="rect">
            <a:avLst/>
          </a:prstGeom>
          <a:noFill/>
          <a:ln>
            <a:noFill/>
          </a:ln>
        </p:spPr>
        <p:txBody>
          <a:bodyPr anchorCtr="0" anchor="t" bIns="45700" lIns="91425" spcFirstLastPara="1" rIns="91425" wrap="square" tIns="45700">
            <a:noAutofit/>
          </a:bodyPr>
          <a:lstStyle/>
          <a:p>
            <a:pPr indent="0" lvl="0" marL="0" marR="0" rtl="0" algn="ctr">
              <a:lnSpc>
                <a:spcPct val="159926"/>
              </a:lnSpc>
              <a:spcBef>
                <a:spcPts val="0"/>
              </a:spcBef>
              <a:spcAft>
                <a:spcPts val="0"/>
              </a:spcAft>
              <a:buClr>
                <a:srgbClr val="E5E0DF"/>
              </a:buClr>
              <a:buSzPts val="1360"/>
              <a:buFont typeface="Roboto"/>
              <a:buNone/>
            </a:pPr>
            <a:r>
              <a:rPr lang="en-US" sz="1360">
                <a:solidFill>
                  <a:srgbClr val="E5E0DF"/>
                </a:solidFill>
                <a:latin typeface="Roboto"/>
                <a:ea typeface="Roboto"/>
                <a:cs typeface="Roboto"/>
                <a:sym typeface="Roboto"/>
              </a:rPr>
              <a:t>Правильная организация документооборота, включая бухгалтерские книги, счета-фактуры, ведомости, договоры и другие важные документы, помогает предотвратить манипуляции с финансовой информацией и обеспечить прозрачность всех операций.</a:t>
            </a:r>
            <a:endParaRPr sz="1360">
              <a:solidFill>
                <a:schemeClr val="dk1"/>
              </a:solidFill>
              <a:latin typeface="Calibri"/>
              <a:ea typeface="Calibri"/>
              <a:cs typeface="Calibri"/>
              <a:sym typeface="Calibri"/>
            </a:endParaRPr>
          </a:p>
        </p:txBody>
      </p:sp>
      <p:sp>
        <p:nvSpPr>
          <p:cNvPr id="57" name="Google Shape;57;p3"/>
          <p:cNvSpPr/>
          <p:nvPr/>
        </p:nvSpPr>
        <p:spPr>
          <a:xfrm>
            <a:off x="13274276" y="6180474"/>
            <a:ext cx="34528" cy="604838"/>
          </a:xfrm>
          <a:prstGeom prst="roundRect">
            <a:avLst>
              <a:gd fmla="val 225237" name="adj"/>
            </a:avLst>
          </a:prstGeom>
          <a:solidFill>
            <a:srgbClr val="565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13122590" y="6560760"/>
            <a:ext cx="388739" cy="388739"/>
          </a:xfrm>
          <a:prstGeom prst="roundRect">
            <a:avLst>
              <a:gd fmla="val 20006" name="adj"/>
            </a:avLst>
          </a:prstGeom>
          <a:solidFill>
            <a:srgbClr val="3D3D42"/>
          </a:solidFill>
          <a:ln cap="flat" cmpd="sng" w="9525">
            <a:solidFill>
              <a:srgbClr val="5656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13122590" y="6655772"/>
            <a:ext cx="151686" cy="259139"/>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E5E0DF"/>
              </a:buClr>
              <a:buSzPts val="2040"/>
              <a:buFont typeface="Poppins"/>
              <a:buNone/>
            </a:pPr>
            <a:r>
              <a:rPr lang="en-US" sz="2040">
                <a:solidFill>
                  <a:srgbClr val="E5E0DF"/>
                </a:solidFill>
                <a:latin typeface="Poppins"/>
                <a:ea typeface="Poppins"/>
                <a:cs typeface="Poppins"/>
                <a:sym typeface="Poppins"/>
              </a:rPr>
              <a:t>   3</a:t>
            </a:r>
            <a:endParaRPr sz="2040">
              <a:solidFill>
                <a:schemeClr val="dk1"/>
              </a:solidFill>
              <a:latin typeface="Calibri"/>
              <a:ea typeface="Calibri"/>
              <a:cs typeface="Calibri"/>
              <a:sym typeface="Calibri"/>
            </a:endParaRPr>
          </a:p>
        </p:txBody>
      </p:sp>
      <p:sp>
        <p:nvSpPr>
          <p:cNvPr id="60" name="Google Shape;60;p3"/>
          <p:cNvSpPr/>
          <p:nvPr/>
        </p:nvSpPr>
        <p:spPr>
          <a:xfrm>
            <a:off x="10876622" y="3225521"/>
            <a:ext cx="2886551" cy="276582"/>
          </a:xfrm>
          <a:prstGeom prst="rect">
            <a:avLst/>
          </a:prstGeom>
          <a:noFill/>
          <a:ln>
            <a:noFill/>
          </a:ln>
        </p:spPr>
        <p:txBody>
          <a:bodyPr anchorCtr="0" anchor="t" bIns="45700" lIns="91425" spcFirstLastPara="1" rIns="91425" wrap="square" tIns="45700">
            <a:noAutofit/>
          </a:bodyPr>
          <a:lstStyle/>
          <a:p>
            <a:pPr indent="0" lvl="0" marL="0" marR="0" rtl="0" algn="ctr">
              <a:lnSpc>
                <a:spcPct val="125000"/>
              </a:lnSpc>
              <a:spcBef>
                <a:spcPts val="0"/>
              </a:spcBef>
              <a:spcAft>
                <a:spcPts val="0"/>
              </a:spcAft>
              <a:buClr>
                <a:srgbClr val="E5E0DF"/>
              </a:buClr>
              <a:buSzPts val="1700"/>
              <a:buFont typeface="Poppins"/>
              <a:buNone/>
            </a:pPr>
            <a:r>
              <a:rPr lang="en-US" sz="1700">
                <a:solidFill>
                  <a:srgbClr val="E5E0DF"/>
                </a:solidFill>
                <a:latin typeface="Poppins"/>
                <a:ea typeface="Poppins"/>
                <a:cs typeface="Poppins"/>
                <a:sym typeface="Poppins"/>
              </a:rPr>
              <a:t>Внедрение систем контроля</a:t>
            </a:r>
            <a:endParaRPr sz="1700">
              <a:solidFill>
                <a:schemeClr val="dk1"/>
              </a:solidFill>
              <a:latin typeface="Calibri"/>
              <a:ea typeface="Calibri"/>
              <a:cs typeface="Calibri"/>
              <a:sym typeface="Calibri"/>
            </a:endParaRPr>
          </a:p>
        </p:txBody>
      </p:sp>
      <p:sp>
        <p:nvSpPr>
          <p:cNvPr id="61" name="Google Shape;61;p3"/>
          <p:cNvSpPr/>
          <p:nvPr/>
        </p:nvSpPr>
        <p:spPr>
          <a:xfrm>
            <a:off x="10148835" y="3979147"/>
            <a:ext cx="4087706" cy="1708220"/>
          </a:xfrm>
          <a:prstGeom prst="rect">
            <a:avLst/>
          </a:prstGeom>
          <a:noFill/>
          <a:ln>
            <a:noFill/>
          </a:ln>
        </p:spPr>
        <p:txBody>
          <a:bodyPr anchorCtr="0" anchor="t" bIns="45700" lIns="91425" spcFirstLastPara="1" rIns="91425" wrap="square" tIns="45700">
            <a:noAutofit/>
          </a:bodyPr>
          <a:lstStyle/>
          <a:p>
            <a:pPr indent="0" lvl="0" marL="0" marR="0" rtl="0" algn="ctr">
              <a:lnSpc>
                <a:spcPct val="159926"/>
              </a:lnSpc>
              <a:spcBef>
                <a:spcPts val="0"/>
              </a:spcBef>
              <a:spcAft>
                <a:spcPts val="0"/>
              </a:spcAft>
              <a:buClr>
                <a:srgbClr val="E5E0DF"/>
              </a:buClr>
              <a:buSzPts val="1360"/>
              <a:buFont typeface="Roboto"/>
              <a:buNone/>
            </a:pPr>
            <a:r>
              <a:rPr lang="en-US" sz="1360">
                <a:solidFill>
                  <a:srgbClr val="E5E0DF"/>
                </a:solidFill>
                <a:latin typeface="Roboto"/>
                <a:ea typeface="Roboto"/>
                <a:cs typeface="Roboto"/>
                <a:sym typeface="Roboto"/>
              </a:rPr>
              <a:t>Использование современных систем мониторинга, аналитики и управления документами позволяет автоматизировать многие процессы и усилить контроль над финансовыми операциями, снижая риски хищений.</a:t>
            </a:r>
            <a:endParaRPr sz="1360">
              <a:solidFill>
                <a:schemeClr val="dk1"/>
              </a:solidFill>
              <a:latin typeface="Calibri"/>
              <a:ea typeface="Calibri"/>
              <a:cs typeface="Calibri"/>
              <a:sym typeface="Calibri"/>
            </a:endParaRPr>
          </a:p>
        </p:txBody>
      </p:sp>
      <p:pic>
        <p:nvPicPr>
          <p:cNvPr id="62" name="Google Shape;62;p3"/>
          <p:cNvPicPr preferRelativeResize="0"/>
          <p:nvPr/>
        </p:nvPicPr>
        <p:blipFill rotWithShape="1">
          <a:blip r:embed="rId3">
            <a:alphaModFix/>
          </a:blip>
          <a:srcRect b="0" l="0" r="0" t="0"/>
          <a:stretch/>
        </p:blipFill>
        <p:spPr>
          <a:xfrm>
            <a:off x="-1" y="0"/>
            <a:ext cx="5505927" cy="1007114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4"/>
          <p:cNvSpPr/>
          <p:nvPr/>
        </p:nvSpPr>
        <p:spPr>
          <a:xfrm>
            <a:off x="0" y="0"/>
            <a:ext cx="14630400" cy="8229600"/>
          </a:xfrm>
          <a:prstGeom prst="rect">
            <a:avLst/>
          </a:prstGeom>
          <a:solidFill>
            <a:srgbClr val="1919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0" y="0"/>
            <a:ext cx="14630400" cy="8800505"/>
          </a:xfrm>
          <a:prstGeom prst="rect">
            <a:avLst/>
          </a:prstGeom>
          <a:solidFill>
            <a:srgbClr val="0505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70" name="Google Shape;70;p4"/>
          <p:cNvPicPr preferRelativeResize="0"/>
          <p:nvPr/>
        </p:nvPicPr>
        <p:blipFill rotWithShape="1">
          <a:blip r:embed="rId3">
            <a:alphaModFix/>
          </a:blip>
          <a:srcRect b="0" l="0" r="0" t="0"/>
          <a:stretch/>
        </p:blipFill>
        <p:spPr>
          <a:xfrm>
            <a:off x="9144000" y="0"/>
            <a:ext cx="5486400" cy="8800505"/>
          </a:xfrm>
          <a:prstGeom prst="rect">
            <a:avLst/>
          </a:prstGeom>
          <a:noFill/>
          <a:ln>
            <a:noFill/>
          </a:ln>
        </p:spPr>
      </p:pic>
      <p:pic>
        <p:nvPicPr>
          <p:cNvPr descr="preencoded.png" id="71" name="Google Shape;71;p4"/>
          <p:cNvPicPr preferRelativeResize="0"/>
          <p:nvPr/>
        </p:nvPicPr>
        <p:blipFill rotWithShape="1">
          <a:blip r:embed="rId4">
            <a:alphaModFix/>
          </a:blip>
          <a:srcRect b="0" l="0" r="0" t="0"/>
          <a:stretch/>
        </p:blipFill>
        <p:spPr>
          <a:xfrm>
            <a:off x="9359979" y="2624852"/>
            <a:ext cx="5054322" cy="3550682"/>
          </a:xfrm>
          <a:prstGeom prst="rect">
            <a:avLst/>
          </a:prstGeom>
          <a:noFill/>
          <a:ln>
            <a:noFill/>
          </a:ln>
        </p:spPr>
      </p:pic>
      <p:sp>
        <p:nvSpPr>
          <p:cNvPr id="72" name="Google Shape;72;p4"/>
          <p:cNvSpPr/>
          <p:nvPr/>
        </p:nvSpPr>
        <p:spPr>
          <a:xfrm>
            <a:off x="604837" y="475178"/>
            <a:ext cx="6818709" cy="540068"/>
          </a:xfrm>
          <a:prstGeom prst="rect">
            <a:avLst/>
          </a:prstGeom>
          <a:noFill/>
          <a:ln>
            <a:noFill/>
          </a:ln>
        </p:spPr>
        <p:txBody>
          <a:bodyPr anchorCtr="0" anchor="t" bIns="45700" lIns="91425" spcFirstLastPara="1" rIns="91425" wrap="square" tIns="45700">
            <a:noAutofit/>
          </a:bodyPr>
          <a:lstStyle/>
          <a:p>
            <a:pPr indent="0" lvl="0" marL="0" marR="0" rtl="0" algn="l">
              <a:lnSpc>
                <a:spcPct val="125147"/>
              </a:lnSpc>
              <a:spcBef>
                <a:spcPts val="0"/>
              </a:spcBef>
              <a:spcAft>
                <a:spcPts val="0"/>
              </a:spcAft>
              <a:buClr>
                <a:srgbClr val="F2F2F3"/>
              </a:buClr>
              <a:buSzPts val="3400"/>
              <a:buFont typeface="Poppins"/>
              <a:buNone/>
            </a:pPr>
            <a:r>
              <a:rPr lang="en-US" sz="3400">
                <a:solidFill>
                  <a:srgbClr val="F2F2F3"/>
                </a:solidFill>
                <a:latin typeface="Poppins"/>
                <a:ea typeface="Poppins"/>
                <a:cs typeface="Poppins"/>
                <a:sym typeface="Poppins"/>
              </a:rPr>
              <a:t>Создание культуры безопасности</a:t>
            </a:r>
            <a:endParaRPr sz="3400">
              <a:solidFill>
                <a:schemeClr val="dk1"/>
              </a:solidFill>
              <a:latin typeface="Calibri"/>
              <a:ea typeface="Calibri"/>
              <a:cs typeface="Calibri"/>
              <a:sym typeface="Calibri"/>
            </a:endParaRPr>
          </a:p>
        </p:txBody>
      </p:sp>
      <p:sp>
        <p:nvSpPr>
          <p:cNvPr id="73" name="Google Shape;73;p4"/>
          <p:cNvSpPr/>
          <p:nvPr/>
        </p:nvSpPr>
        <p:spPr>
          <a:xfrm>
            <a:off x="604837" y="1274445"/>
            <a:ext cx="7934325" cy="1840587"/>
          </a:xfrm>
          <a:prstGeom prst="roundRect">
            <a:avLst>
              <a:gd fmla="val 4225" name="adj"/>
            </a:avLst>
          </a:prstGeom>
          <a:solidFill>
            <a:srgbClr val="3D3D42"/>
          </a:solidFill>
          <a:ln cap="flat" cmpd="sng" w="9525">
            <a:solidFill>
              <a:srgbClr val="5656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a:off x="785217" y="1454825"/>
            <a:ext cx="2714387" cy="269915"/>
          </a:xfrm>
          <a:prstGeom prst="rect">
            <a:avLst/>
          </a:prstGeom>
          <a:noFill/>
          <a:ln>
            <a:noFill/>
          </a:ln>
        </p:spPr>
        <p:txBody>
          <a:bodyPr anchorCtr="0" anchor="t" bIns="45700" lIns="91425" spcFirstLastPara="1" rIns="91425" wrap="square" tIns="45700">
            <a:noAutofit/>
          </a:bodyPr>
          <a:lstStyle/>
          <a:p>
            <a:pPr indent="0" lvl="0" marL="0" marR="0" rtl="0" algn="l">
              <a:lnSpc>
                <a:spcPct val="125000"/>
              </a:lnSpc>
              <a:spcBef>
                <a:spcPts val="0"/>
              </a:spcBef>
              <a:spcAft>
                <a:spcPts val="0"/>
              </a:spcAft>
              <a:buClr>
                <a:srgbClr val="E5E0DF"/>
              </a:buClr>
              <a:buSzPts val="1700"/>
              <a:buFont typeface="Poppins"/>
              <a:buNone/>
            </a:pPr>
            <a:r>
              <a:rPr lang="en-US" sz="1700">
                <a:solidFill>
                  <a:srgbClr val="E5E0DF"/>
                </a:solidFill>
                <a:latin typeface="Poppins"/>
                <a:ea typeface="Poppins"/>
                <a:cs typeface="Poppins"/>
                <a:sym typeface="Poppins"/>
              </a:rPr>
              <a:t>Правила внутри компании</a:t>
            </a:r>
            <a:endParaRPr sz="1700">
              <a:solidFill>
                <a:schemeClr val="dk1"/>
              </a:solidFill>
              <a:latin typeface="Calibri"/>
              <a:ea typeface="Calibri"/>
              <a:cs typeface="Calibri"/>
              <a:sym typeface="Calibri"/>
            </a:endParaRPr>
          </a:p>
        </p:txBody>
      </p:sp>
      <p:sp>
        <p:nvSpPr>
          <p:cNvPr id="75" name="Google Shape;75;p4"/>
          <p:cNvSpPr/>
          <p:nvPr/>
        </p:nvSpPr>
        <p:spPr>
          <a:xfrm>
            <a:off x="785217" y="1828324"/>
            <a:ext cx="7573566" cy="1106329"/>
          </a:xfrm>
          <a:prstGeom prst="rect">
            <a:avLst/>
          </a:prstGeom>
          <a:noFill/>
          <a:ln>
            <a:noFill/>
          </a:ln>
        </p:spPr>
        <p:txBody>
          <a:bodyPr anchorCtr="0" anchor="t" bIns="45700" lIns="91425" spcFirstLastPara="1" rIns="91425" wrap="square" tIns="45700">
            <a:noAutofit/>
          </a:bodyPr>
          <a:lstStyle/>
          <a:p>
            <a:pPr indent="0" lvl="0" marL="0" marR="0" rtl="0" algn="l">
              <a:lnSpc>
                <a:spcPct val="159926"/>
              </a:lnSpc>
              <a:spcBef>
                <a:spcPts val="0"/>
              </a:spcBef>
              <a:spcAft>
                <a:spcPts val="0"/>
              </a:spcAft>
              <a:buClr>
                <a:srgbClr val="E5E0DF"/>
              </a:buClr>
              <a:buSzPts val="1360"/>
              <a:buFont typeface="Roboto"/>
              <a:buNone/>
            </a:pPr>
            <a:r>
              <a:rPr lang="en-US" sz="1360">
                <a:solidFill>
                  <a:srgbClr val="E5E0DF"/>
                </a:solidFill>
                <a:latin typeface="Roboto"/>
                <a:ea typeface="Roboto"/>
                <a:cs typeface="Roboto"/>
                <a:sym typeface="Roboto"/>
              </a:rPr>
              <a:t>Разработка и внедрение четких правил и процедур внутри компании, направленных на обеспечение безопасности бизнеса, играет ключевую роль в предотвращении хищений. К ним могут относиться политики конфиденциальности, ограничения доступа, правила утверждения финансовых операций и т.д.</a:t>
            </a:r>
            <a:endParaRPr sz="1360">
              <a:solidFill>
                <a:schemeClr val="dk1"/>
              </a:solidFill>
              <a:latin typeface="Calibri"/>
              <a:ea typeface="Calibri"/>
              <a:cs typeface="Calibri"/>
              <a:sym typeface="Calibri"/>
            </a:endParaRPr>
          </a:p>
        </p:txBody>
      </p:sp>
      <p:sp>
        <p:nvSpPr>
          <p:cNvPr id="76" name="Google Shape;76;p4"/>
          <p:cNvSpPr/>
          <p:nvPr/>
        </p:nvSpPr>
        <p:spPr>
          <a:xfrm>
            <a:off x="604837" y="3287792"/>
            <a:ext cx="7934325" cy="1564005"/>
          </a:xfrm>
          <a:prstGeom prst="roundRect">
            <a:avLst>
              <a:gd fmla="val 4972" name="adj"/>
            </a:avLst>
          </a:prstGeom>
          <a:solidFill>
            <a:srgbClr val="3D3D42"/>
          </a:solidFill>
          <a:ln cap="flat" cmpd="sng" w="9525">
            <a:solidFill>
              <a:srgbClr val="5656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785217" y="3287792"/>
            <a:ext cx="2352199" cy="282259"/>
          </a:xfrm>
          <a:prstGeom prst="rect">
            <a:avLst/>
          </a:prstGeom>
          <a:noFill/>
          <a:ln>
            <a:noFill/>
          </a:ln>
        </p:spPr>
        <p:txBody>
          <a:bodyPr anchorCtr="0" anchor="t" bIns="45700" lIns="91425" spcFirstLastPara="1" rIns="91425" wrap="square" tIns="45700">
            <a:noAutofit/>
          </a:bodyPr>
          <a:lstStyle/>
          <a:p>
            <a:pPr indent="0" lvl="0" marL="0" marR="0" rtl="0" algn="l">
              <a:lnSpc>
                <a:spcPct val="125000"/>
              </a:lnSpc>
              <a:spcBef>
                <a:spcPts val="0"/>
              </a:spcBef>
              <a:spcAft>
                <a:spcPts val="0"/>
              </a:spcAft>
              <a:buClr>
                <a:srgbClr val="E5E0DF"/>
              </a:buClr>
              <a:buSzPts val="1700"/>
              <a:buFont typeface="Poppins"/>
              <a:buNone/>
            </a:pPr>
            <a:r>
              <a:rPr lang="en-US" sz="1700">
                <a:solidFill>
                  <a:srgbClr val="E5E0DF"/>
                </a:solidFill>
                <a:latin typeface="Poppins"/>
                <a:ea typeface="Poppins"/>
                <a:cs typeface="Poppins"/>
                <a:sym typeface="Poppins"/>
              </a:rPr>
              <a:t>Обучение сотрудников</a:t>
            </a:r>
            <a:endParaRPr sz="1700">
              <a:solidFill>
                <a:schemeClr val="dk1"/>
              </a:solidFill>
              <a:latin typeface="Calibri"/>
              <a:ea typeface="Calibri"/>
              <a:cs typeface="Calibri"/>
              <a:sym typeface="Calibri"/>
            </a:endParaRPr>
          </a:p>
        </p:txBody>
      </p:sp>
      <p:sp>
        <p:nvSpPr>
          <p:cNvPr id="78" name="Google Shape;78;p4"/>
          <p:cNvSpPr/>
          <p:nvPr/>
        </p:nvSpPr>
        <p:spPr>
          <a:xfrm>
            <a:off x="785217" y="3570051"/>
            <a:ext cx="7573566" cy="1454506"/>
          </a:xfrm>
          <a:prstGeom prst="rect">
            <a:avLst/>
          </a:prstGeom>
          <a:noFill/>
          <a:ln>
            <a:noFill/>
          </a:ln>
        </p:spPr>
        <p:txBody>
          <a:bodyPr anchorCtr="0" anchor="t" bIns="45700" lIns="91425" spcFirstLastPara="1" rIns="91425" wrap="square" tIns="45700">
            <a:noAutofit/>
          </a:bodyPr>
          <a:lstStyle/>
          <a:p>
            <a:pPr indent="0" lvl="0" marL="0" marR="0" rtl="0" algn="l">
              <a:lnSpc>
                <a:spcPct val="159926"/>
              </a:lnSpc>
              <a:spcBef>
                <a:spcPts val="0"/>
              </a:spcBef>
              <a:spcAft>
                <a:spcPts val="0"/>
              </a:spcAft>
              <a:buClr>
                <a:srgbClr val="E5E0DF"/>
              </a:buClr>
              <a:buSzPts val="1360"/>
              <a:buFont typeface="Roboto"/>
              <a:buNone/>
            </a:pPr>
            <a:r>
              <a:rPr lang="en-US" sz="1360">
                <a:solidFill>
                  <a:srgbClr val="E5E0DF"/>
                </a:solidFill>
                <a:latin typeface="Roboto"/>
                <a:ea typeface="Roboto"/>
                <a:cs typeface="Roboto"/>
                <a:sym typeface="Roboto"/>
              </a:rPr>
              <a:t>Регулярное обучение и повышение осведомленности сотрудников о важности соблюдения правил безопасности, методах выявления мошенничества и процедурах реагирования на инциденты помогает создать культуру ответственности и вовлеченности в защиту компании.</a:t>
            </a:r>
            <a:endParaRPr sz="1360">
              <a:solidFill>
                <a:schemeClr val="dk1"/>
              </a:solidFill>
              <a:latin typeface="Calibri"/>
              <a:ea typeface="Calibri"/>
              <a:cs typeface="Calibri"/>
              <a:sym typeface="Calibri"/>
            </a:endParaRPr>
          </a:p>
        </p:txBody>
      </p:sp>
      <p:sp>
        <p:nvSpPr>
          <p:cNvPr id="79" name="Google Shape;79;p4"/>
          <p:cNvSpPr/>
          <p:nvPr/>
        </p:nvSpPr>
        <p:spPr>
          <a:xfrm>
            <a:off x="604837" y="5024557"/>
            <a:ext cx="7934325" cy="1564005"/>
          </a:xfrm>
          <a:prstGeom prst="roundRect">
            <a:avLst>
              <a:gd fmla="val 4972" name="adj"/>
            </a:avLst>
          </a:prstGeom>
          <a:solidFill>
            <a:srgbClr val="3D3D42"/>
          </a:solidFill>
          <a:ln cap="flat" cmpd="sng" w="9525">
            <a:solidFill>
              <a:srgbClr val="5656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4"/>
          <p:cNvSpPr/>
          <p:nvPr/>
        </p:nvSpPr>
        <p:spPr>
          <a:xfrm>
            <a:off x="785217" y="5204936"/>
            <a:ext cx="2160270" cy="269915"/>
          </a:xfrm>
          <a:prstGeom prst="rect">
            <a:avLst/>
          </a:prstGeom>
          <a:noFill/>
          <a:ln>
            <a:noFill/>
          </a:ln>
        </p:spPr>
        <p:txBody>
          <a:bodyPr anchorCtr="0" anchor="t" bIns="45700" lIns="91425" spcFirstLastPara="1" rIns="91425" wrap="square" tIns="45700">
            <a:noAutofit/>
          </a:bodyPr>
          <a:lstStyle/>
          <a:p>
            <a:pPr indent="0" lvl="0" marL="0" marR="0" rtl="0" algn="l">
              <a:lnSpc>
                <a:spcPct val="125000"/>
              </a:lnSpc>
              <a:spcBef>
                <a:spcPts val="0"/>
              </a:spcBef>
              <a:spcAft>
                <a:spcPts val="0"/>
              </a:spcAft>
              <a:buClr>
                <a:srgbClr val="E5E0DF"/>
              </a:buClr>
              <a:buSzPts val="1700"/>
              <a:buFont typeface="Poppins"/>
              <a:buNone/>
            </a:pPr>
            <a:r>
              <a:rPr lang="en-US" sz="1700">
                <a:solidFill>
                  <a:srgbClr val="E5E0DF"/>
                </a:solidFill>
                <a:latin typeface="Poppins"/>
                <a:ea typeface="Poppins"/>
                <a:cs typeface="Poppins"/>
                <a:sym typeface="Poppins"/>
              </a:rPr>
              <a:t>Контроль и аудит</a:t>
            </a:r>
            <a:endParaRPr sz="1700">
              <a:solidFill>
                <a:schemeClr val="dk1"/>
              </a:solidFill>
              <a:latin typeface="Calibri"/>
              <a:ea typeface="Calibri"/>
              <a:cs typeface="Calibri"/>
              <a:sym typeface="Calibri"/>
            </a:endParaRPr>
          </a:p>
        </p:txBody>
      </p:sp>
      <p:sp>
        <p:nvSpPr>
          <p:cNvPr id="81" name="Google Shape;81;p4"/>
          <p:cNvSpPr/>
          <p:nvPr/>
        </p:nvSpPr>
        <p:spPr>
          <a:xfrm>
            <a:off x="785217" y="5578435"/>
            <a:ext cx="7573566" cy="829747"/>
          </a:xfrm>
          <a:prstGeom prst="rect">
            <a:avLst/>
          </a:prstGeom>
          <a:noFill/>
          <a:ln>
            <a:noFill/>
          </a:ln>
        </p:spPr>
        <p:txBody>
          <a:bodyPr anchorCtr="0" anchor="t" bIns="45700" lIns="91425" spcFirstLastPara="1" rIns="91425" wrap="square" tIns="45700">
            <a:noAutofit/>
          </a:bodyPr>
          <a:lstStyle/>
          <a:p>
            <a:pPr indent="0" lvl="0" marL="0" marR="0" rtl="0" algn="l">
              <a:lnSpc>
                <a:spcPct val="159926"/>
              </a:lnSpc>
              <a:spcBef>
                <a:spcPts val="0"/>
              </a:spcBef>
              <a:spcAft>
                <a:spcPts val="0"/>
              </a:spcAft>
              <a:buClr>
                <a:srgbClr val="E5E0DF"/>
              </a:buClr>
              <a:buSzPts val="1360"/>
              <a:buFont typeface="Roboto"/>
              <a:buNone/>
            </a:pPr>
            <a:r>
              <a:rPr lang="en-US" sz="1360">
                <a:solidFill>
                  <a:srgbClr val="E5E0DF"/>
                </a:solidFill>
                <a:latin typeface="Roboto"/>
                <a:ea typeface="Roboto"/>
                <a:cs typeface="Roboto"/>
                <a:sym typeface="Roboto"/>
              </a:rPr>
              <a:t>Внедрение постоянного контроля через ревизионные проверки, как силами штатных ревизоров, так и с помощью привлечения внешних аудиторских компаний, обеспечивает регулярный мониторинг и своевременное выявление потенциальных рисков.</a:t>
            </a:r>
            <a:endParaRPr sz="1360">
              <a:solidFill>
                <a:schemeClr val="dk1"/>
              </a:solidFill>
              <a:latin typeface="Calibri"/>
              <a:ea typeface="Calibri"/>
              <a:cs typeface="Calibri"/>
              <a:sym typeface="Calibri"/>
            </a:endParaRPr>
          </a:p>
        </p:txBody>
      </p:sp>
      <p:sp>
        <p:nvSpPr>
          <p:cNvPr id="82" name="Google Shape;82;p4"/>
          <p:cNvSpPr/>
          <p:nvPr/>
        </p:nvSpPr>
        <p:spPr>
          <a:xfrm>
            <a:off x="604837" y="6761321"/>
            <a:ext cx="7934325" cy="1564005"/>
          </a:xfrm>
          <a:prstGeom prst="roundRect">
            <a:avLst>
              <a:gd fmla="val 4972" name="adj"/>
            </a:avLst>
          </a:prstGeom>
          <a:solidFill>
            <a:srgbClr val="3D3D42"/>
          </a:solidFill>
          <a:ln cap="flat" cmpd="sng" w="9525">
            <a:solidFill>
              <a:srgbClr val="5656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785217" y="6941701"/>
            <a:ext cx="3416498" cy="269915"/>
          </a:xfrm>
          <a:prstGeom prst="rect">
            <a:avLst/>
          </a:prstGeom>
          <a:noFill/>
          <a:ln>
            <a:noFill/>
          </a:ln>
        </p:spPr>
        <p:txBody>
          <a:bodyPr anchorCtr="0" anchor="t" bIns="45700" lIns="91425" spcFirstLastPara="1" rIns="91425" wrap="square" tIns="45700">
            <a:noAutofit/>
          </a:bodyPr>
          <a:lstStyle/>
          <a:p>
            <a:pPr indent="0" lvl="0" marL="0" marR="0" rtl="0" algn="l">
              <a:lnSpc>
                <a:spcPct val="125000"/>
              </a:lnSpc>
              <a:spcBef>
                <a:spcPts val="0"/>
              </a:spcBef>
              <a:spcAft>
                <a:spcPts val="0"/>
              </a:spcAft>
              <a:buClr>
                <a:srgbClr val="E5E0DF"/>
              </a:buClr>
              <a:buSzPts val="1700"/>
              <a:buFont typeface="Poppins"/>
              <a:buNone/>
            </a:pPr>
            <a:r>
              <a:rPr lang="en-US" sz="1700">
                <a:solidFill>
                  <a:srgbClr val="E5E0DF"/>
                </a:solidFill>
                <a:latin typeface="Poppins"/>
                <a:ea typeface="Poppins"/>
                <a:cs typeface="Poppins"/>
                <a:sym typeface="Poppins"/>
              </a:rPr>
              <a:t>Прозрачность и ответственность</a:t>
            </a:r>
            <a:endParaRPr sz="1700">
              <a:solidFill>
                <a:schemeClr val="dk1"/>
              </a:solidFill>
              <a:latin typeface="Calibri"/>
              <a:ea typeface="Calibri"/>
              <a:cs typeface="Calibri"/>
              <a:sym typeface="Calibri"/>
            </a:endParaRPr>
          </a:p>
        </p:txBody>
      </p:sp>
      <p:sp>
        <p:nvSpPr>
          <p:cNvPr id="84" name="Google Shape;84;p4"/>
          <p:cNvSpPr/>
          <p:nvPr/>
        </p:nvSpPr>
        <p:spPr>
          <a:xfrm>
            <a:off x="785217" y="7315200"/>
            <a:ext cx="7573566" cy="829747"/>
          </a:xfrm>
          <a:prstGeom prst="rect">
            <a:avLst/>
          </a:prstGeom>
          <a:noFill/>
          <a:ln>
            <a:noFill/>
          </a:ln>
        </p:spPr>
        <p:txBody>
          <a:bodyPr anchorCtr="0" anchor="t" bIns="45700" lIns="91425" spcFirstLastPara="1" rIns="91425" wrap="square" tIns="45700">
            <a:noAutofit/>
          </a:bodyPr>
          <a:lstStyle/>
          <a:p>
            <a:pPr indent="0" lvl="0" marL="0" marR="0" rtl="0" algn="l">
              <a:lnSpc>
                <a:spcPct val="159926"/>
              </a:lnSpc>
              <a:spcBef>
                <a:spcPts val="0"/>
              </a:spcBef>
              <a:spcAft>
                <a:spcPts val="0"/>
              </a:spcAft>
              <a:buClr>
                <a:srgbClr val="E5E0DF"/>
              </a:buClr>
              <a:buSzPts val="1360"/>
              <a:buFont typeface="Roboto"/>
              <a:buNone/>
            </a:pPr>
            <a:r>
              <a:rPr lang="en-US" sz="1360">
                <a:solidFill>
                  <a:srgbClr val="E5E0DF"/>
                </a:solidFill>
                <a:latin typeface="Roboto"/>
                <a:ea typeface="Roboto"/>
                <a:cs typeface="Roboto"/>
                <a:sym typeface="Roboto"/>
              </a:rPr>
              <a:t>Создание культуры прозрачности и личной ответственности сотрудников за сохранность активов компании является мощным сдерживающим фактором для тех, кто мог бы поддаться соблазну хищений.</a:t>
            </a:r>
            <a:endParaRPr sz="136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5"/>
          <p:cNvSpPr/>
          <p:nvPr/>
        </p:nvSpPr>
        <p:spPr>
          <a:xfrm>
            <a:off x="0" y="0"/>
            <a:ext cx="14630400" cy="8229600"/>
          </a:xfrm>
          <a:prstGeom prst="rect">
            <a:avLst/>
          </a:prstGeom>
          <a:solidFill>
            <a:srgbClr val="1919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5"/>
          <p:cNvSpPr/>
          <p:nvPr/>
        </p:nvSpPr>
        <p:spPr>
          <a:xfrm>
            <a:off x="0" y="0"/>
            <a:ext cx="14630400" cy="11076742"/>
          </a:xfrm>
          <a:prstGeom prst="rect">
            <a:avLst/>
          </a:prstGeom>
          <a:solidFill>
            <a:srgbClr val="0505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92" name="Google Shape;92;p5"/>
          <p:cNvPicPr preferRelativeResize="0"/>
          <p:nvPr/>
        </p:nvPicPr>
        <p:blipFill rotWithShape="1">
          <a:blip r:embed="rId3">
            <a:alphaModFix/>
          </a:blip>
          <a:srcRect b="0" l="0" r="0" t="0"/>
          <a:stretch/>
        </p:blipFill>
        <p:spPr>
          <a:xfrm>
            <a:off x="0" y="0"/>
            <a:ext cx="5486400" cy="11076742"/>
          </a:xfrm>
          <a:prstGeom prst="rect">
            <a:avLst/>
          </a:prstGeom>
          <a:noFill/>
          <a:ln>
            <a:noFill/>
          </a:ln>
        </p:spPr>
      </p:pic>
      <p:pic>
        <p:nvPicPr>
          <p:cNvPr descr="preencoded.png" id="93" name="Google Shape;93;p5"/>
          <p:cNvPicPr preferRelativeResize="0"/>
          <p:nvPr/>
        </p:nvPicPr>
        <p:blipFill rotWithShape="1">
          <a:blip r:embed="rId4">
            <a:alphaModFix/>
          </a:blip>
          <a:srcRect b="0" l="0" r="0" t="0"/>
          <a:stretch/>
        </p:blipFill>
        <p:spPr>
          <a:xfrm>
            <a:off x="937260" y="4334351"/>
            <a:ext cx="3611880" cy="2407920"/>
          </a:xfrm>
          <a:prstGeom prst="rect">
            <a:avLst/>
          </a:prstGeom>
          <a:noFill/>
          <a:ln>
            <a:noFill/>
          </a:ln>
        </p:spPr>
      </p:pic>
      <p:sp>
        <p:nvSpPr>
          <p:cNvPr id="94" name="Google Shape;94;p5"/>
          <p:cNvSpPr/>
          <p:nvPr/>
        </p:nvSpPr>
        <p:spPr>
          <a:xfrm>
            <a:off x="6091238" y="475178"/>
            <a:ext cx="7934325" cy="1080135"/>
          </a:xfrm>
          <a:prstGeom prst="rect">
            <a:avLst/>
          </a:prstGeom>
          <a:noFill/>
          <a:ln>
            <a:noFill/>
          </a:ln>
        </p:spPr>
        <p:txBody>
          <a:bodyPr anchorCtr="0" anchor="t" bIns="45700" lIns="91425" spcFirstLastPara="1" rIns="91425" wrap="square" tIns="45700">
            <a:noAutofit/>
          </a:bodyPr>
          <a:lstStyle/>
          <a:p>
            <a:pPr indent="0" lvl="0" marL="0" marR="0" rtl="0" algn="l">
              <a:lnSpc>
                <a:spcPct val="125147"/>
              </a:lnSpc>
              <a:spcBef>
                <a:spcPts val="0"/>
              </a:spcBef>
              <a:spcAft>
                <a:spcPts val="0"/>
              </a:spcAft>
              <a:buClr>
                <a:srgbClr val="F2F2F3"/>
              </a:buClr>
              <a:buSzPts val="3400"/>
              <a:buFont typeface="Poppins"/>
              <a:buNone/>
            </a:pPr>
            <a:r>
              <a:rPr lang="en-US" sz="3400">
                <a:solidFill>
                  <a:srgbClr val="F2F2F3"/>
                </a:solidFill>
                <a:latin typeface="Poppins"/>
                <a:ea typeface="Poppins"/>
                <a:cs typeface="Poppins"/>
                <a:sym typeface="Poppins"/>
              </a:rPr>
              <a:t>Использование технологий для защиты бизнеса</a:t>
            </a:r>
            <a:endParaRPr sz="3400">
              <a:solidFill>
                <a:schemeClr val="dk1"/>
              </a:solidFill>
              <a:latin typeface="Calibri"/>
              <a:ea typeface="Calibri"/>
              <a:cs typeface="Calibri"/>
              <a:sym typeface="Calibri"/>
            </a:endParaRPr>
          </a:p>
        </p:txBody>
      </p:sp>
      <p:pic>
        <p:nvPicPr>
          <p:cNvPr descr="preencoded.png" id="95" name="Google Shape;95;p5"/>
          <p:cNvPicPr preferRelativeResize="0"/>
          <p:nvPr/>
        </p:nvPicPr>
        <p:blipFill rotWithShape="1">
          <a:blip r:embed="rId5">
            <a:alphaModFix/>
          </a:blip>
          <a:srcRect b="0" l="0" r="0" t="0"/>
          <a:stretch/>
        </p:blipFill>
        <p:spPr>
          <a:xfrm>
            <a:off x="6091238" y="1814513"/>
            <a:ext cx="431959" cy="431959"/>
          </a:xfrm>
          <a:prstGeom prst="rect">
            <a:avLst/>
          </a:prstGeom>
          <a:noFill/>
          <a:ln>
            <a:noFill/>
          </a:ln>
        </p:spPr>
      </p:pic>
      <p:sp>
        <p:nvSpPr>
          <p:cNvPr id="96" name="Google Shape;96;p5"/>
          <p:cNvSpPr/>
          <p:nvPr/>
        </p:nvSpPr>
        <p:spPr>
          <a:xfrm>
            <a:off x="6091238" y="2419231"/>
            <a:ext cx="2160270" cy="269915"/>
          </a:xfrm>
          <a:prstGeom prst="rect">
            <a:avLst/>
          </a:prstGeom>
          <a:noFill/>
          <a:ln>
            <a:noFill/>
          </a:ln>
        </p:spPr>
        <p:txBody>
          <a:bodyPr anchorCtr="0" anchor="t" bIns="45700" lIns="91425" spcFirstLastPara="1" rIns="91425" wrap="square" tIns="45700">
            <a:noAutofit/>
          </a:bodyPr>
          <a:lstStyle/>
          <a:p>
            <a:pPr indent="0" lvl="0" marL="0" marR="0" rtl="0" algn="l">
              <a:lnSpc>
                <a:spcPct val="125000"/>
              </a:lnSpc>
              <a:spcBef>
                <a:spcPts val="0"/>
              </a:spcBef>
              <a:spcAft>
                <a:spcPts val="0"/>
              </a:spcAft>
              <a:buClr>
                <a:srgbClr val="E5E0DF"/>
              </a:buClr>
              <a:buSzPts val="1700"/>
              <a:buFont typeface="Poppins"/>
              <a:buNone/>
            </a:pPr>
            <a:r>
              <a:rPr lang="en-US" sz="1700">
                <a:solidFill>
                  <a:srgbClr val="E5E0DF"/>
                </a:solidFill>
                <a:latin typeface="Poppins"/>
                <a:ea typeface="Poppins"/>
                <a:cs typeface="Poppins"/>
                <a:sym typeface="Poppins"/>
              </a:rPr>
              <a:t>Защита данных</a:t>
            </a:r>
            <a:endParaRPr sz="1700">
              <a:solidFill>
                <a:schemeClr val="dk1"/>
              </a:solidFill>
              <a:latin typeface="Calibri"/>
              <a:ea typeface="Calibri"/>
              <a:cs typeface="Calibri"/>
              <a:sym typeface="Calibri"/>
            </a:endParaRPr>
          </a:p>
        </p:txBody>
      </p:sp>
      <p:sp>
        <p:nvSpPr>
          <p:cNvPr id="97" name="Google Shape;97;p5"/>
          <p:cNvSpPr/>
          <p:nvPr/>
        </p:nvSpPr>
        <p:spPr>
          <a:xfrm>
            <a:off x="6091238" y="2792730"/>
            <a:ext cx="7934325" cy="829747"/>
          </a:xfrm>
          <a:prstGeom prst="rect">
            <a:avLst/>
          </a:prstGeom>
          <a:noFill/>
          <a:ln>
            <a:noFill/>
          </a:ln>
        </p:spPr>
        <p:txBody>
          <a:bodyPr anchorCtr="0" anchor="t" bIns="45700" lIns="91425" spcFirstLastPara="1" rIns="91425" wrap="square" tIns="45700">
            <a:noAutofit/>
          </a:bodyPr>
          <a:lstStyle/>
          <a:p>
            <a:pPr indent="0" lvl="0" marL="0" marR="0" rtl="0" algn="l">
              <a:lnSpc>
                <a:spcPct val="159926"/>
              </a:lnSpc>
              <a:spcBef>
                <a:spcPts val="0"/>
              </a:spcBef>
              <a:spcAft>
                <a:spcPts val="0"/>
              </a:spcAft>
              <a:buClr>
                <a:srgbClr val="E5E0DF"/>
              </a:buClr>
              <a:buSzPts val="1360"/>
              <a:buFont typeface="Roboto"/>
              <a:buNone/>
            </a:pPr>
            <a:r>
              <a:rPr lang="en-US" sz="1360">
                <a:solidFill>
                  <a:srgbClr val="E5E0DF"/>
                </a:solidFill>
                <a:latin typeface="Roboto"/>
                <a:ea typeface="Roboto"/>
                <a:cs typeface="Roboto"/>
                <a:sym typeface="Roboto"/>
              </a:rPr>
              <a:t>Внедрение современных систем информационной безопасности, таких как брандмауэры, шифрование, антивирусное ПО и системы управления доступом, позволяет надежно защитить конфиденциальную информацию компании от киберугроз.</a:t>
            </a:r>
            <a:endParaRPr sz="1360">
              <a:solidFill>
                <a:schemeClr val="dk1"/>
              </a:solidFill>
              <a:latin typeface="Calibri"/>
              <a:ea typeface="Calibri"/>
              <a:cs typeface="Calibri"/>
              <a:sym typeface="Calibri"/>
            </a:endParaRPr>
          </a:p>
        </p:txBody>
      </p:sp>
      <p:pic>
        <p:nvPicPr>
          <p:cNvPr descr="preencoded.png" id="98" name="Google Shape;98;p5"/>
          <p:cNvPicPr preferRelativeResize="0"/>
          <p:nvPr/>
        </p:nvPicPr>
        <p:blipFill rotWithShape="1">
          <a:blip r:embed="rId6">
            <a:alphaModFix/>
          </a:blip>
          <a:srcRect b="0" l="0" r="0" t="0"/>
          <a:stretch/>
        </p:blipFill>
        <p:spPr>
          <a:xfrm>
            <a:off x="6091238" y="4140875"/>
            <a:ext cx="431959" cy="431959"/>
          </a:xfrm>
          <a:prstGeom prst="rect">
            <a:avLst/>
          </a:prstGeom>
          <a:noFill/>
          <a:ln>
            <a:noFill/>
          </a:ln>
        </p:spPr>
      </p:pic>
      <p:sp>
        <p:nvSpPr>
          <p:cNvPr id="99" name="Google Shape;99;p5"/>
          <p:cNvSpPr/>
          <p:nvPr/>
        </p:nvSpPr>
        <p:spPr>
          <a:xfrm>
            <a:off x="6091238" y="4745593"/>
            <a:ext cx="2160270" cy="269915"/>
          </a:xfrm>
          <a:prstGeom prst="rect">
            <a:avLst/>
          </a:prstGeom>
          <a:noFill/>
          <a:ln>
            <a:noFill/>
          </a:ln>
        </p:spPr>
        <p:txBody>
          <a:bodyPr anchorCtr="0" anchor="t" bIns="45700" lIns="91425" spcFirstLastPara="1" rIns="91425" wrap="square" tIns="45700">
            <a:noAutofit/>
          </a:bodyPr>
          <a:lstStyle/>
          <a:p>
            <a:pPr indent="0" lvl="0" marL="0" marR="0" rtl="0" algn="l">
              <a:lnSpc>
                <a:spcPct val="125000"/>
              </a:lnSpc>
              <a:spcBef>
                <a:spcPts val="0"/>
              </a:spcBef>
              <a:spcAft>
                <a:spcPts val="0"/>
              </a:spcAft>
              <a:buClr>
                <a:srgbClr val="E5E0DF"/>
              </a:buClr>
              <a:buSzPts val="1700"/>
              <a:buFont typeface="Poppins"/>
              <a:buNone/>
            </a:pPr>
            <a:r>
              <a:rPr lang="en-US" sz="1700">
                <a:solidFill>
                  <a:srgbClr val="E5E0DF"/>
                </a:solidFill>
                <a:latin typeface="Poppins"/>
                <a:ea typeface="Poppins"/>
                <a:cs typeface="Poppins"/>
                <a:sym typeface="Poppins"/>
              </a:rPr>
              <a:t>Контроль доступа</a:t>
            </a:r>
            <a:endParaRPr sz="1700">
              <a:solidFill>
                <a:schemeClr val="dk1"/>
              </a:solidFill>
              <a:latin typeface="Calibri"/>
              <a:ea typeface="Calibri"/>
              <a:cs typeface="Calibri"/>
              <a:sym typeface="Calibri"/>
            </a:endParaRPr>
          </a:p>
        </p:txBody>
      </p:sp>
      <p:sp>
        <p:nvSpPr>
          <p:cNvPr id="100" name="Google Shape;100;p5"/>
          <p:cNvSpPr/>
          <p:nvPr/>
        </p:nvSpPr>
        <p:spPr>
          <a:xfrm>
            <a:off x="6091238" y="5119092"/>
            <a:ext cx="7934325" cy="829747"/>
          </a:xfrm>
          <a:prstGeom prst="rect">
            <a:avLst/>
          </a:prstGeom>
          <a:noFill/>
          <a:ln>
            <a:noFill/>
          </a:ln>
        </p:spPr>
        <p:txBody>
          <a:bodyPr anchorCtr="0" anchor="t" bIns="45700" lIns="91425" spcFirstLastPara="1" rIns="91425" wrap="square" tIns="45700">
            <a:noAutofit/>
          </a:bodyPr>
          <a:lstStyle/>
          <a:p>
            <a:pPr indent="0" lvl="0" marL="0" marR="0" rtl="0" algn="l">
              <a:lnSpc>
                <a:spcPct val="159926"/>
              </a:lnSpc>
              <a:spcBef>
                <a:spcPts val="0"/>
              </a:spcBef>
              <a:spcAft>
                <a:spcPts val="0"/>
              </a:spcAft>
              <a:buClr>
                <a:srgbClr val="E5E0DF"/>
              </a:buClr>
              <a:buSzPts val="1360"/>
              <a:buFont typeface="Roboto"/>
              <a:buNone/>
            </a:pPr>
            <a:r>
              <a:rPr lang="en-US" sz="1360">
                <a:solidFill>
                  <a:srgbClr val="E5E0DF"/>
                </a:solidFill>
                <a:latin typeface="Roboto"/>
                <a:ea typeface="Roboto"/>
                <a:cs typeface="Roboto"/>
                <a:sym typeface="Roboto"/>
              </a:rPr>
              <a:t>Внедрение усиленного контроля доступа к ключевым ресурсам и информации, включая многофакторную аутентификацию и строгое распределение привилегий, значительно снижает риски несанкционированного доступа и хищений.</a:t>
            </a:r>
            <a:endParaRPr sz="1360">
              <a:solidFill>
                <a:schemeClr val="dk1"/>
              </a:solidFill>
              <a:latin typeface="Calibri"/>
              <a:ea typeface="Calibri"/>
              <a:cs typeface="Calibri"/>
              <a:sym typeface="Calibri"/>
            </a:endParaRPr>
          </a:p>
        </p:txBody>
      </p:sp>
      <p:pic>
        <p:nvPicPr>
          <p:cNvPr descr="preencoded.png" id="101" name="Google Shape;101;p5"/>
          <p:cNvPicPr preferRelativeResize="0"/>
          <p:nvPr/>
        </p:nvPicPr>
        <p:blipFill rotWithShape="1">
          <a:blip r:embed="rId7">
            <a:alphaModFix/>
          </a:blip>
          <a:srcRect b="0" l="0" r="0" t="0"/>
          <a:stretch/>
        </p:blipFill>
        <p:spPr>
          <a:xfrm>
            <a:off x="6091238" y="6467237"/>
            <a:ext cx="431959" cy="431959"/>
          </a:xfrm>
          <a:prstGeom prst="rect">
            <a:avLst/>
          </a:prstGeom>
          <a:noFill/>
          <a:ln>
            <a:noFill/>
          </a:ln>
        </p:spPr>
      </p:pic>
      <p:sp>
        <p:nvSpPr>
          <p:cNvPr id="102" name="Google Shape;102;p5"/>
          <p:cNvSpPr/>
          <p:nvPr/>
        </p:nvSpPr>
        <p:spPr>
          <a:xfrm>
            <a:off x="6091238" y="7071955"/>
            <a:ext cx="2731770" cy="269915"/>
          </a:xfrm>
          <a:prstGeom prst="rect">
            <a:avLst/>
          </a:prstGeom>
          <a:noFill/>
          <a:ln>
            <a:noFill/>
          </a:ln>
        </p:spPr>
        <p:txBody>
          <a:bodyPr anchorCtr="0" anchor="t" bIns="45700" lIns="91425" spcFirstLastPara="1" rIns="91425" wrap="square" tIns="45700">
            <a:noAutofit/>
          </a:bodyPr>
          <a:lstStyle/>
          <a:p>
            <a:pPr indent="0" lvl="0" marL="0" marR="0" rtl="0" algn="l">
              <a:lnSpc>
                <a:spcPct val="125000"/>
              </a:lnSpc>
              <a:spcBef>
                <a:spcPts val="0"/>
              </a:spcBef>
              <a:spcAft>
                <a:spcPts val="0"/>
              </a:spcAft>
              <a:buClr>
                <a:srgbClr val="E5E0DF"/>
              </a:buClr>
              <a:buSzPts val="1700"/>
              <a:buFont typeface="Poppins"/>
              <a:buNone/>
            </a:pPr>
            <a:r>
              <a:rPr lang="en-US" sz="1700">
                <a:solidFill>
                  <a:srgbClr val="E5E0DF"/>
                </a:solidFill>
                <a:latin typeface="Poppins"/>
                <a:ea typeface="Poppins"/>
                <a:cs typeface="Poppins"/>
                <a:sym typeface="Poppins"/>
              </a:rPr>
              <a:t>Мониторинг деятельности</a:t>
            </a:r>
            <a:endParaRPr sz="1700">
              <a:solidFill>
                <a:schemeClr val="dk1"/>
              </a:solidFill>
              <a:latin typeface="Calibri"/>
              <a:ea typeface="Calibri"/>
              <a:cs typeface="Calibri"/>
              <a:sym typeface="Calibri"/>
            </a:endParaRPr>
          </a:p>
        </p:txBody>
      </p:sp>
      <p:sp>
        <p:nvSpPr>
          <p:cNvPr id="103" name="Google Shape;103;p5"/>
          <p:cNvSpPr/>
          <p:nvPr/>
        </p:nvSpPr>
        <p:spPr>
          <a:xfrm>
            <a:off x="6091238" y="7445454"/>
            <a:ext cx="7934325" cy="829747"/>
          </a:xfrm>
          <a:prstGeom prst="rect">
            <a:avLst/>
          </a:prstGeom>
          <a:noFill/>
          <a:ln>
            <a:noFill/>
          </a:ln>
        </p:spPr>
        <p:txBody>
          <a:bodyPr anchorCtr="0" anchor="t" bIns="45700" lIns="91425" spcFirstLastPara="1" rIns="91425" wrap="square" tIns="45700">
            <a:noAutofit/>
          </a:bodyPr>
          <a:lstStyle/>
          <a:p>
            <a:pPr indent="0" lvl="0" marL="0" marR="0" rtl="0" algn="l">
              <a:lnSpc>
                <a:spcPct val="159926"/>
              </a:lnSpc>
              <a:spcBef>
                <a:spcPts val="0"/>
              </a:spcBef>
              <a:spcAft>
                <a:spcPts val="0"/>
              </a:spcAft>
              <a:buClr>
                <a:srgbClr val="E5E0DF"/>
              </a:buClr>
              <a:buSzPts val="1360"/>
              <a:buFont typeface="Roboto"/>
              <a:buNone/>
            </a:pPr>
            <a:r>
              <a:rPr lang="en-US" sz="1360">
                <a:solidFill>
                  <a:srgbClr val="E5E0DF"/>
                </a:solidFill>
                <a:latin typeface="Roboto"/>
                <a:ea typeface="Roboto"/>
                <a:cs typeface="Roboto"/>
                <a:sym typeface="Roboto"/>
              </a:rPr>
              <a:t>Использование интеллектуальных систем мониторинга и аналитики позволяет выявлять подозрительные действия, отклонения от нормы и своевременно реагировать на потенциальные инциденты.</a:t>
            </a:r>
            <a:endParaRPr sz="1360">
              <a:solidFill>
                <a:schemeClr val="dk1"/>
              </a:solidFill>
              <a:latin typeface="Calibri"/>
              <a:ea typeface="Calibri"/>
              <a:cs typeface="Calibri"/>
              <a:sym typeface="Calibri"/>
            </a:endParaRPr>
          </a:p>
        </p:txBody>
      </p:sp>
      <p:pic>
        <p:nvPicPr>
          <p:cNvPr descr="preencoded.png" id="104" name="Google Shape;104;p5"/>
          <p:cNvPicPr preferRelativeResize="0"/>
          <p:nvPr/>
        </p:nvPicPr>
        <p:blipFill rotWithShape="1">
          <a:blip r:embed="rId8">
            <a:alphaModFix/>
          </a:blip>
          <a:srcRect b="0" l="0" r="0" t="0"/>
          <a:stretch/>
        </p:blipFill>
        <p:spPr>
          <a:xfrm>
            <a:off x="6091238" y="8793599"/>
            <a:ext cx="431959" cy="431959"/>
          </a:xfrm>
          <a:prstGeom prst="rect">
            <a:avLst/>
          </a:prstGeom>
          <a:noFill/>
          <a:ln>
            <a:noFill/>
          </a:ln>
        </p:spPr>
      </p:pic>
      <p:sp>
        <p:nvSpPr>
          <p:cNvPr id="105" name="Google Shape;105;p5"/>
          <p:cNvSpPr/>
          <p:nvPr/>
        </p:nvSpPr>
        <p:spPr>
          <a:xfrm>
            <a:off x="6091238" y="9398318"/>
            <a:ext cx="2692122" cy="269915"/>
          </a:xfrm>
          <a:prstGeom prst="rect">
            <a:avLst/>
          </a:prstGeom>
          <a:noFill/>
          <a:ln>
            <a:noFill/>
          </a:ln>
        </p:spPr>
        <p:txBody>
          <a:bodyPr anchorCtr="0" anchor="t" bIns="45700" lIns="91425" spcFirstLastPara="1" rIns="91425" wrap="square" tIns="45700">
            <a:noAutofit/>
          </a:bodyPr>
          <a:lstStyle/>
          <a:p>
            <a:pPr indent="0" lvl="0" marL="0" marR="0" rtl="0" algn="l">
              <a:lnSpc>
                <a:spcPct val="125000"/>
              </a:lnSpc>
              <a:spcBef>
                <a:spcPts val="0"/>
              </a:spcBef>
              <a:spcAft>
                <a:spcPts val="0"/>
              </a:spcAft>
              <a:buClr>
                <a:srgbClr val="E5E0DF"/>
              </a:buClr>
              <a:buSzPts val="1700"/>
              <a:buFont typeface="Poppins"/>
              <a:buNone/>
            </a:pPr>
            <a:r>
              <a:rPr lang="en-US" sz="1700">
                <a:solidFill>
                  <a:srgbClr val="E5E0DF"/>
                </a:solidFill>
                <a:latin typeface="Poppins"/>
                <a:ea typeface="Poppins"/>
                <a:cs typeface="Poppins"/>
                <a:sym typeface="Poppins"/>
              </a:rPr>
              <a:t>Автоматизация процессов</a:t>
            </a:r>
            <a:endParaRPr sz="1700">
              <a:solidFill>
                <a:schemeClr val="dk1"/>
              </a:solidFill>
              <a:latin typeface="Calibri"/>
              <a:ea typeface="Calibri"/>
              <a:cs typeface="Calibri"/>
              <a:sym typeface="Calibri"/>
            </a:endParaRPr>
          </a:p>
        </p:txBody>
      </p:sp>
      <p:sp>
        <p:nvSpPr>
          <p:cNvPr id="106" name="Google Shape;106;p5"/>
          <p:cNvSpPr/>
          <p:nvPr/>
        </p:nvSpPr>
        <p:spPr>
          <a:xfrm>
            <a:off x="6091238" y="9771817"/>
            <a:ext cx="7934325" cy="829747"/>
          </a:xfrm>
          <a:prstGeom prst="rect">
            <a:avLst/>
          </a:prstGeom>
          <a:noFill/>
          <a:ln>
            <a:noFill/>
          </a:ln>
        </p:spPr>
        <p:txBody>
          <a:bodyPr anchorCtr="0" anchor="t" bIns="45700" lIns="91425" spcFirstLastPara="1" rIns="91425" wrap="square" tIns="45700">
            <a:noAutofit/>
          </a:bodyPr>
          <a:lstStyle/>
          <a:p>
            <a:pPr indent="0" lvl="0" marL="0" marR="0" rtl="0" algn="l">
              <a:lnSpc>
                <a:spcPct val="159926"/>
              </a:lnSpc>
              <a:spcBef>
                <a:spcPts val="0"/>
              </a:spcBef>
              <a:spcAft>
                <a:spcPts val="0"/>
              </a:spcAft>
              <a:buClr>
                <a:srgbClr val="E5E0DF"/>
              </a:buClr>
              <a:buSzPts val="1360"/>
              <a:buFont typeface="Roboto"/>
              <a:buNone/>
            </a:pPr>
            <a:r>
              <a:rPr lang="en-US" sz="1360">
                <a:solidFill>
                  <a:srgbClr val="E5E0DF"/>
                </a:solidFill>
                <a:latin typeface="Roboto"/>
                <a:ea typeface="Roboto"/>
                <a:cs typeface="Roboto"/>
                <a:sym typeface="Roboto"/>
              </a:rPr>
              <a:t>Внедрение современных автоматизированных систем управления финансами, логистикой и кадрами повышает эффективность и прозрачность ключевых бизнес-процессов, снижая вероятность возникновения ошибок и злоупотреблений.</a:t>
            </a:r>
            <a:endParaRPr sz="136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6"/>
          <p:cNvSpPr/>
          <p:nvPr/>
        </p:nvSpPr>
        <p:spPr>
          <a:xfrm>
            <a:off x="0" y="0"/>
            <a:ext cx="14630400" cy="8229600"/>
          </a:xfrm>
          <a:prstGeom prst="rect">
            <a:avLst/>
          </a:prstGeom>
          <a:solidFill>
            <a:srgbClr val="1919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6"/>
          <p:cNvSpPr/>
          <p:nvPr/>
        </p:nvSpPr>
        <p:spPr>
          <a:xfrm>
            <a:off x="0" y="0"/>
            <a:ext cx="14630400" cy="8229600"/>
          </a:xfrm>
          <a:prstGeom prst="rect">
            <a:avLst/>
          </a:prstGeom>
          <a:solidFill>
            <a:srgbClr val="0505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14" name="Google Shape;114;p6"/>
          <p:cNvPicPr preferRelativeResize="0"/>
          <p:nvPr/>
        </p:nvPicPr>
        <p:blipFill rotWithShape="1">
          <a:blip r:embed="rId3">
            <a:alphaModFix/>
          </a:blip>
          <a:srcRect b="0" l="0" r="0" t="0"/>
          <a:stretch/>
        </p:blipFill>
        <p:spPr>
          <a:xfrm>
            <a:off x="0" y="0"/>
            <a:ext cx="14630400" cy="2176939"/>
          </a:xfrm>
          <a:prstGeom prst="rect">
            <a:avLst/>
          </a:prstGeom>
          <a:noFill/>
          <a:ln>
            <a:noFill/>
          </a:ln>
        </p:spPr>
      </p:pic>
      <p:sp>
        <p:nvSpPr>
          <p:cNvPr id="115" name="Google Shape;115;p6"/>
          <p:cNvSpPr/>
          <p:nvPr/>
        </p:nvSpPr>
        <p:spPr>
          <a:xfrm>
            <a:off x="2558415" y="2795826"/>
            <a:ext cx="7719417" cy="544235"/>
          </a:xfrm>
          <a:prstGeom prst="rect">
            <a:avLst/>
          </a:prstGeom>
          <a:noFill/>
          <a:ln>
            <a:noFill/>
          </a:ln>
        </p:spPr>
        <p:txBody>
          <a:bodyPr anchorCtr="0" anchor="t" bIns="45700" lIns="91425" spcFirstLastPara="1" rIns="91425" wrap="square" tIns="45700">
            <a:noAutofit/>
          </a:bodyPr>
          <a:lstStyle/>
          <a:p>
            <a:pPr indent="0" lvl="0" marL="0" marR="0" rtl="0" algn="l">
              <a:lnSpc>
                <a:spcPct val="124927"/>
              </a:lnSpc>
              <a:spcBef>
                <a:spcPts val="0"/>
              </a:spcBef>
              <a:spcAft>
                <a:spcPts val="0"/>
              </a:spcAft>
              <a:buClr>
                <a:srgbClr val="F2F2F3"/>
              </a:buClr>
              <a:buSzPts val="3430"/>
              <a:buFont typeface="Poppins"/>
              <a:buNone/>
            </a:pPr>
            <a:r>
              <a:rPr lang="en-US" sz="3430">
                <a:solidFill>
                  <a:srgbClr val="F2F2F3"/>
                </a:solidFill>
                <a:latin typeface="Poppins"/>
                <a:ea typeface="Poppins"/>
                <a:cs typeface="Poppins"/>
                <a:sym typeface="Poppins"/>
              </a:rPr>
              <a:t>Действия при обнаружении хищений</a:t>
            </a:r>
            <a:endParaRPr sz="3430">
              <a:solidFill>
                <a:schemeClr val="dk1"/>
              </a:solidFill>
              <a:latin typeface="Calibri"/>
              <a:ea typeface="Calibri"/>
              <a:cs typeface="Calibri"/>
              <a:sym typeface="Calibri"/>
            </a:endParaRPr>
          </a:p>
        </p:txBody>
      </p:sp>
      <p:pic>
        <p:nvPicPr>
          <p:cNvPr descr="preencoded.png" id="116" name="Google Shape;116;p6"/>
          <p:cNvPicPr preferRelativeResize="0"/>
          <p:nvPr/>
        </p:nvPicPr>
        <p:blipFill rotWithShape="1">
          <a:blip r:embed="rId4">
            <a:alphaModFix/>
          </a:blip>
          <a:srcRect b="0" l="0" r="0" t="0"/>
          <a:stretch/>
        </p:blipFill>
        <p:spPr>
          <a:xfrm>
            <a:off x="2558415" y="3601283"/>
            <a:ext cx="3171111" cy="696635"/>
          </a:xfrm>
          <a:prstGeom prst="rect">
            <a:avLst/>
          </a:prstGeom>
          <a:noFill/>
          <a:ln>
            <a:noFill/>
          </a:ln>
        </p:spPr>
      </p:pic>
      <p:sp>
        <p:nvSpPr>
          <p:cNvPr id="117" name="Google Shape;117;p6"/>
          <p:cNvSpPr/>
          <p:nvPr/>
        </p:nvSpPr>
        <p:spPr>
          <a:xfrm>
            <a:off x="2732484" y="4559141"/>
            <a:ext cx="2319695" cy="272058"/>
          </a:xfrm>
          <a:prstGeom prst="rect">
            <a:avLst/>
          </a:prstGeom>
          <a:noFill/>
          <a:ln>
            <a:noFill/>
          </a:ln>
        </p:spPr>
        <p:txBody>
          <a:bodyPr anchorCtr="0" anchor="t" bIns="45700" lIns="91425" spcFirstLastPara="1" rIns="91425" wrap="square" tIns="45700">
            <a:noAutofit/>
          </a:bodyPr>
          <a:lstStyle/>
          <a:p>
            <a:pPr indent="0" lvl="0" marL="0" marR="0" rtl="0" algn="l">
              <a:lnSpc>
                <a:spcPct val="125072"/>
              </a:lnSpc>
              <a:spcBef>
                <a:spcPts val="0"/>
              </a:spcBef>
              <a:spcAft>
                <a:spcPts val="0"/>
              </a:spcAft>
              <a:buClr>
                <a:srgbClr val="E5E0DF"/>
              </a:buClr>
              <a:buSzPts val="1715"/>
              <a:buFont typeface="Poppins"/>
              <a:buNone/>
            </a:pPr>
            <a:r>
              <a:rPr lang="en-US" sz="1715">
                <a:solidFill>
                  <a:srgbClr val="E5E0DF"/>
                </a:solidFill>
                <a:latin typeface="Poppins"/>
                <a:ea typeface="Poppins"/>
                <a:cs typeface="Poppins"/>
                <a:sym typeface="Poppins"/>
              </a:rPr>
              <a:t>Выявление инцидента</a:t>
            </a:r>
            <a:endParaRPr sz="1715">
              <a:solidFill>
                <a:schemeClr val="dk1"/>
              </a:solidFill>
              <a:latin typeface="Calibri"/>
              <a:ea typeface="Calibri"/>
              <a:cs typeface="Calibri"/>
              <a:sym typeface="Calibri"/>
            </a:endParaRPr>
          </a:p>
        </p:txBody>
      </p:sp>
      <p:sp>
        <p:nvSpPr>
          <p:cNvPr id="118" name="Google Shape;118;p6"/>
          <p:cNvSpPr/>
          <p:nvPr/>
        </p:nvSpPr>
        <p:spPr>
          <a:xfrm>
            <a:off x="2732484" y="4935617"/>
            <a:ext cx="2822972" cy="1671638"/>
          </a:xfrm>
          <a:prstGeom prst="rect">
            <a:avLst/>
          </a:prstGeom>
          <a:noFill/>
          <a:ln>
            <a:noFill/>
          </a:ln>
        </p:spPr>
        <p:txBody>
          <a:bodyPr anchorCtr="0" anchor="t" bIns="45700" lIns="91425" spcFirstLastPara="1" rIns="91425" wrap="square" tIns="45700">
            <a:noAutofit/>
          </a:bodyPr>
          <a:lstStyle/>
          <a:p>
            <a:pPr indent="0" lvl="0" marL="0" marR="0" rtl="0" algn="l">
              <a:lnSpc>
                <a:spcPct val="160218"/>
              </a:lnSpc>
              <a:spcBef>
                <a:spcPts val="0"/>
              </a:spcBef>
              <a:spcAft>
                <a:spcPts val="0"/>
              </a:spcAft>
              <a:buClr>
                <a:srgbClr val="E5E0DF"/>
              </a:buClr>
              <a:buSzPts val="1370"/>
              <a:buFont typeface="Roboto"/>
              <a:buNone/>
            </a:pPr>
            <a:r>
              <a:rPr lang="en-US" sz="1370">
                <a:solidFill>
                  <a:srgbClr val="E5E0DF"/>
                </a:solidFill>
                <a:latin typeface="Roboto"/>
                <a:ea typeface="Roboto"/>
                <a:cs typeface="Roboto"/>
                <a:sym typeface="Roboto"/>
              </a:rPr>
              <a:t>Своевременное обнаружение и реагирование на подозрительную активность или признаки хищений является критически важным для предотвращения более серьезного ущерба.</a:t>
            </a:r>
            <a:endParaRPr sz="1370">
              <a:solidFill>
                <a:schemeClr val="dk1"/>
              </a:solidFill>
              <a:latin typeface="Calibri"/>
              <a:ea typeface="Calibri"/>
              <a:cs typeface="Calibri"/>
              <a:sym typeface="Calibri"/>
            </a:endParaRPr>
          </a:p>
        </p:txBody>
      </p:sp>
      <p:pic>
        <p:nvPicPr>
          <p:cNvPr descr="preencoded.png" id="119" name="Google Shape;119;p6"/>
          <p:cNvPicPr preferRelativeResize="0"/>
          <p:nvPr/>
        </p:nvPicPr>
        <p:blipFill rotWithShape="1">
          <a:blip r:embed="rId5">
            <a:alphaModFix/>
          </a:blip>
          <a:srcRect b="0" l="0" r="0" t="0"/>
          <a:stretch/>
        </p:blipFill>
        <p:spPr>
          <a:xfrm>
            <a:off x="5729526" y="3601283"/>
            <a:ext cx="3171111" cy="696635"/>
          </a:xfrm>
          <a:prstGeom prst="rect">
            <a:avLst/>
          </a:prstGeom>
          <a:noFill/>
          <a:ln>
            <a:noFill/>
          </a:ln>
        </p:spPr>
      </p:pic>
      <p:sp>
        <p:nvSpPr>
          <p:cNvPr id="120" name="Google Shape;120;p6"/>
          <p:cNvSpPr/>
          <p:nvPr/>
        </p:nvSpPr>
        <p:spPr>
          <a:xfrm>
            <a:off x="5903595" y="4559141"/>
            <a:ext cx="2822972" cy="544116"/>
          </a:xfrm>
          <a:prstGeom prst="rect">
            <a:avLst/>
          </a:prstGeom>
          <a:noFill/>
          <a:ln>
            <a:noFill/>
          </a:ln>
        </p:spPr>
        <p:txBody>
          <a:bodyPr anchorCtr="0" anchor="t" bIns="45700" lIns="91425" spcFirstLastPara="1" rIns="91425" wrap="square" tIns="45700">
            <a:noAutofit/>
          </a:bodyPr>
          <a:lstStyle/>
          <a:p>
            <a:pPr indent="0" lvl="0" marL="0" marR="0" rtl="0" algn="l">
              <a:lnSpc>
                <a:spcPct val="125072"/>
              </a:lnSpc>
              <a:spcBef>
                <a:spcPts val="0"/>
              </a:spcBef>
              <a:spcAft>
                <a:spcPts val="0"/>
              </a:spcAft>
              <a:buClr>
                <a:srgbClr val="E5E0DF"/>
              </a:buClr>
              <a:buSzPts val="1715"/>
              <a:buFont typeface="Poppins"/>
              <a:buNone/>
            </a:pPr>
            <a:r>
              <a:rPr lang="en-US" sz="1715">
                <a:solidFill>
                  <a:srgbClr val="E5E0DF"/>
                </a:solidFill>
                <a:latin typeface="Poppins"/>
                <a:ea typeface="Poppins"/>
                <a:cs typeface="Poppins"/>
                <a:sym typeface="Poppins"/>
              </a:rPr>
              <a:t>Расследование и сбор доказательств</a:t>
            </a:r>
            <a:endParaRPr sz="1715">
              <a:solidFill>
                <a:schemeClr val="dk1"/>
              </a:solidFill>
              <a:latin typeface="Calibri"/>
              <a:ea typeface="Calibri"/>
              <a:cs typeface="Calibri"/>
              <a:sym typeface="Calibri"/>
            </a:endParaRPr>
          </a:p>
        </p:txBody>
      </p:sp>
      <p:sp>
        <p:nvSpPr>
          <p:cNvPr id="121" name="Google Shape;121;p6"/>
          <p:cNvSpPr/>
          <p:nvPr/>
        </p:nvSpPr>
        <p:spPr>
          <a:xfrm>
            <a:off x="5903595" y="5207675"/>
            <a:ext cx="2822972" cy="1950244"/>
          </a:xfrm>
          <a:prstGeom prst="rect">
            <a:avLst/>
          </a:prstGeom>
          <a:noFill/>
          <a:ln>
            <a:noFill/>
          </a:ln>
        </p:spPr>
        <p:txBody>
          <a:bodyPr anchorCtr="0" anchor="t" bIns="45700" lIns="91425" spcFirstLastPara="1" rIns="91425" wrap="square" tIns="45700">
            <a:noAutofit/>
          </a:bodyPr>
          <a:lstStyle/>
          <a:p>
            <a:pPr indent="0" lvl="0" marL="0" marR="0" rtl="0" algn="l">
              <a:lnSpc>
                <a:spcPct val="160218"/>
              </a:lnSpc>
              <a:spcBef>
                <a:spcPts val="0"/>
              </a:spcBef>
              <a:spcAft>
                <a:spcPts val="0"/>
              </a:spcAft>
              <a:buClr>
                <a:srgbClr val="E5E0DF"/>
              </a:buClr>
              <a:buSzPts val="1370"/>
              <a:buFont typeface="Roboto"/>
              <a:buNone/>
            </a:pPr>
            <a:r>
              <a:rPr lang="en-US" sz="1370">
                <a:solidFill>
                  <a:srgbClr val="E5E0DF"/>
                </a:solidFill>
                <a:latin typeface="Roboto"/>
                <a:ea typeface="Roboto"/>
                <a:cs typeface="Roboto"/>
                <a:sym typeface="Roboto"/>
              </a:rPr>
              <a:t>Проведение тщательного внутреннего расследования, включая анализ документов, записей и опрос свидетелей, позволяет собрать необходимые доказательства для дальнейших действий.</a:t>
            </a:r>
            <a:endParaRPr sz="1370">
              <a:solidFill>
                <a:schemeClr val="dk1"/>
              </a:solidFill>
              <a:latin typeface="Calibri"/>
              <a:ea typeface="Calibri"/>
              <a:cs typeface="Calibri"/>
              <a:sym typeface="Calibri"/>
            </a:endParaRPr>
          </a:p>
        </p:txBody>
      </p:sp>
      <p:pic>
        <p:nvPicPr>
          <p:cNvPr descr="preencoded.png" id="122" name="Google Shape;122;p6"/>
          <p:cNvPicPr preferRelativeResize="0"/>
          <p:nvPr/>
        </p:nvPicPr>
        <p:blipFill rotWithShape="1">
          <a:blip r:embed="rId6">
            <a:alphaModFix/>
          </a:blip>
          <a:srcRect b="0" l="0" r="0" t="0"/>
          <a:stretch/>
        </p:blipFill>
        <p:spPr>
          <a:xfrm>
            <a:off x="8900636" y="3601283"/>
            <a:ext cx="3171230" cy="696635"/>
          </a:xfrm>
          <a:prstGeom prst="rect">
            <a:avLst/>
          </a:prstGeom>
          <a:noFill/>
          <a:ln>
            <a:noFill/>
          </a:ln>
        </p:spPr>
      </p:pic>
      <p:sp>
        <p:nvSpPr>
          <p:cNvPr id="123" name="Google Shape;123;p6"/>
          <p:cNvSpPr/>
          <p:nvPr/>
        </p:nvSpPr>
        <p:spPr>
          <a:xfrm>
            <a:off x="9074706" y="4559141"/>
            <a:ext cx="2823091" cy="544116"/>
          </a:xfrm>
          <a:prstGeom prst="rect">
            <a:avLst/>
          </a:prstGeom>
          <a:noFill/>
          <a:ln>
            <a:noFill/>
          </a:ln>
        </p:spPr>
        <p:txBody>
          <a:bodyPr anchorCtr="0" anchor="t" bIns="45700" lIns="91425" spcFirstLastPara="1" rIns="91425" wrap="square" tIns="45700">
            <a:noAutofit/>
          </a:bodyPr>
          <a:lstStyle/>
          <a:p>
            <a:pPr indent="0" lvl="0" marL="0" marR="0" rtl="0" algn="l">
              <a:lnSpc>
                <a:spcPct val="125072"/>
              </a:lnSpc>
              <a:spcBef>
                <a:spcPts val="0"/>
              </a:spcBef>
              <a:spcAft>
                <a:spcPts val="0"/>
              </a:spcAft>
              <a:buClr>
                <a:srgbClr val="E5E0DF"/>
              </a:buClr>
              <a:buSzPts val="1715"/>
              <a:buFont typeface="Poppins"/>
              <a:buNone/>
            </a:pPr>
            <a:r>
              <a:rPr lang="en-US" sz="1715">
                <a:solidFill>
                  <a:srgbClr val="E5E0DF"/>
                </a:solidFill>
                <a:latin typeface="Poppins"/>
                <a:ea typeface="Poppins"/>
                <a:cs typeface="Poppins"/>
                <a:sym typeface="Poppins"/>
              </a:rPr>
              <a:t>Применение мер воздействия</a:t>
            </a:r>
            <a:endParaRPr sz="1715">
              <a:solidFill>
                <a:schemeClr val="dk1"/>
              </a:solidFill>
              <a:latin typeface="Calibri"/>
              <a:ea typeface="Calibri"/>
              <a:cs typeface="Calibri"/>
              <a:sym typeface="Calibri"/>
            </a:endParaRPr>
          </a:p>
        </p:txBody>
      </p:sp>
      <p:sp>
        <p:nvSpPr>
          <p:cNvPr id="124" name="Google Shape;124;p6"/>
          <p:cNvSpPr/>
          <p:nvPr/>
        </p:nvSpPr>
        <p:spPr>
          <a:xfrm>
            <a:off x="9074706" y="5207675"/>
            <a:ext cx="2823091" cy="2228850"/>
          </a:xfrm>
          <a:prstGeom prst="rect">
            <a:avLst/>
          </a:prstGeom>
          <a:noFill/>
          <a:ln>
            <a:noFill/>
          </a:ln>
        </p:spPr>
        <p:txBody>
          <a:bodyPr anchorCtr="0" anchor="t" bIns="45700" lIns="91425" spcFirstLastPara="1" rIns="91425" wrap="square" tIns="45700">
            <a:noAutofit/>
          </a:bodyPr>
          <a:lstStyle/>
          <a:p>
            <a:pPr indent="0" lvl="0" marL="0" marR="0" rtl="0" algn="l">
              <a:lnSpc>
                <a:spcPct val="160218"/>
              </a:lnSpc>
              <a:spcBef>
                <a:spcPts val="0"/>
              </a:spcBef>
              <a:spcAft>
                <a:spcPts val="0"/>
              </a:spcAft>
              <a:buClr>
                <a:srgbClr val="E5E0DF"/>
              </a:buClr>
              <a:buSzPts val="1370"/>
              <a:buFont typeface="Roboto"/>
              <a:buNone/>
            </a:pPr>
            <a:r>
              <a:rPr lang="en-US" sz="1370">
                <a:solidFill>
                  <a:srgbClr val="E5E0DF"/>
                </a:solidFill>
                <a:latin typeface="Roboto"/>
                <a:ea typeface="Roboto"/>
                <a:cs typeface="Roboto"/>
                <a:sym typeface="Roboto"/>
              </a:rPr>
              <a:t>В случае подтверждения фактов хищений необходимо оперативно применить установленные в компании меры воздействия, включая увольнение, блокировку доступа, возмещение ущерба и при необходимости обращение в правоохранительные органы.</a:t>
            </a:r>
            <a:endParaRPr sz="1370">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7"/>
          <p:cNvSpPr/>
          <p:nvPr/>
        </p:nvSpPr>
        <p:spPr>
          <a:xfrm>
            <a:off x="0" y="0"/>
            <a:ext cx="14630400" cy="8229600"/>
          </a:xfrm>
          <a:prstGeom prst="rect">
            <a:avLst/>
          </a:prstGeom>
          <a:solidFill>
            <a:srgbClr val="1919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7"/>
          <p:cNvSpPr/>
          <p:nvPr/>
        </p:nvSpPr>
        <p:spPr>
          <a:xfrm>
            <a:off x="0" y="0"/>
            <a:ext cx="14630400" cy="8229600"/>
          </a:xfrm>
          <a:prstGeom prst="rect">
            <a:avLst/>
          </a:prstGeom>
          <a:solidFill>
            <a:srgbClr val="0505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2" name="Google Shape;132;p7"/>
          <p:cNvPicPr preferRelativeResize="0"/>
          <p:nvPr/>
        </p:nvPicPr>
        <p:blipFill rotWithShape="1">
          <a:blip r:embed="rId3">
            <a:alphaModFix/>
          </a:blip>
          <a:srcRect b="0" l="0" r="0" t="0"/>
          <a:stretch/>
        </p:blipFill>
        <p:spPr>
          <a:xfrm>
            <a:off x="0" y="0"/>
            <a:ext cx="5486400" cy="8229600"/>
          </a:xfrm>
          <a:prstGeom prst="rect">
            <a:avLst/>
          </a:prstGeom>
          <a:noFill/>
          <a:ln>
            <a:noFill/>
          </a:ln>
        </p:spPr>
      </p:pic>
      <p:pic>
        <p:nvPicPr>
          <p:cNvPr descr="preencoded.png" id="133" name="Google Shape;133;p7"/>
          <p:cNvPicPr preferRelativeResize="0"/>
          <p:nvPr/>
        </p:nvPicPr>
        <p:blipFill rotWithShape="1">
          <a:blip r:embed="rId4">
            <a:alphaModFix/>
          </a:blip>
          <a:srcRect b="0" l="0" r="0" t="0"/>
          <a:stretch/>
        </p:blipFill>
        <p:spPr>
          <a:xfrm>
            <a:off x="240387" y="2446258"/>
            <a:ext cx="5005626" cy="3337084"/>
          </a:xfrm>
          <a:prstGeom prst="rect">
            <a:avLst/>
          </a:prstGeom>
          <a:noFill/>
          <a:ln>
            <a:noFill/>
          </a:ln>
        </p:spPr>
      </p:pic>
      <p:sp>
        <p:nvSpPr>
          <p:cNvPr id="134" name="Google Shape;134;p7"/>
          <p:cNvSpPr/>
          <p:nvPr/>
        </p:nvSpPr>
        <p:spPr>
          <a:xfrm>
            <a:off x="6159698" y="990362"/>
            <a:ext cx="4809411" cy="601028"/>
          </a:xfrm>
          <a:prstGeom prst="rect">
            <a:avLst/>
          </a:prstGeom>
          <a:noFill/>
          <a:ln>
            <a:noFill/>
          </a:ln>
        </p:spPr>
        <p:txBody>
          <a:bodyPr anchorCtr="0" anchor="t" bIns="45700" lIns="91425" spcFirstLastPara="1" rIns="91425" wrap="square" tIns="45700">
            <a:noAutofit/>
          </a:bodyPr>
          <a:lstStyle/>
          <a:p>
            <a:pPr indent="0" lvl="0" marL="0" marR="0" rtl="0" algn="l">
              <a:lnSpc>
                <a:spcPct val="125132"/>
              </a:lnSpc>
              <a:spcBef>
                <a:spcPts val="0"/>
              </a:spcBef>
              <a:spcAft>
                <a:spcPts val="0"/>
              </a:spcAft>
              <a:buClr>
                <a:srgbClr val="F2F2F3"/>
              </a:buClr>
              <a:buSzPts val="3784"/>
              <a:buFont typeface="Poppins"/>
              <a:buNone/>
            </a:pPr>
            <a:r>
              <a:rPr lang="en-US" sz="3784">
                <a:solidFill>
                  <a:srgbClr val="F2F2F3"/>
                </a:solidFill>
                <a:latin typeface="Poppins"/>
                <a:ea typeface="Poppins"/>
                <a:cs typeface="Poppins"/>
                <a:sym typeface="Poppins"/>
              </a:rPr>
              <a:t>Практика и обучение</a:t>
            </a:r>
            <a:endParaRPr sz="3784">
              <a:solidFill>
                <a:schemeClr val="dk1"/>
              </a:solidFill>
              <a:latin typeface="Calibri"/>
              <a:ea typeface="Calibri"/>
              <a:cs typeface="Calibri"/>
              <a:sym typeface="Calibri"/>
            </a:endParaRPr>
          </a:p>
        </p:txBody>
      </p:sp>
      <p:sp>
        <p:nvSpPr>
          <p:cNvPr id="135" name="Google Shape;135;p7"/>
          <p:cNvSpPr/>
          <p:nvPr/>
        </p:nvSpPr>
        <p:spPr>
          <a:xfrm>
            <a:off x="6159698" y="2096214"/>
            <a:ext cx="432792" cy="432792"/>
          </a:xfrm>
          <a:prstGeom prst="roundRect">
            <a:avLst>
              <a:gd fmla="val 20003" name="adj"/>
            </a:avLst>
          </a:prstGeom>
          <a:solidFill>
            <a:srgbClr val="3D3D42"/>
          </a:solidFill>
          <a:ln cap="flat" cmpd="sng" w="9525">
            <a:solidFill>
              <a:srgbClr val="5656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7"/>
          <p:cNvSpPr/>
          <p:nvPr/>
        </p:nvSpPr>
        <p:spPr>
          <a:xfrm>
            <a:off x="6333887" y="2168247"/>
            <a:ext cx="84296" cy="288608"/>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E5E0DF"/>
              </a:buClr>
              <a:buSzPts val="2270"/>
              <a:buFont typeface="Poppins"/>
              <a:buNone/>
            </a:pPr>
            <a:r>
              <a:rPr lang="en-US" sz="2270">
                <a:solidFill>
                  <a:srgbClr val="E5E0DF"/>
                </a:solidFill>
                <a:latin typeface="Poppins"/>
                <a:ea typeface="Poppins"/>
                <a:cs typeface="Poppins"/>
                <a:sym typeface="Poppins"/>
              </a:rPr>
              <a:t>1</a:t>
            </a:r>
            <a:endParaRPr sz="2270">
              <a:solidFill>
                <a:schemeClr val="dk1"/>
              </a:solidFill>
              <a:latin typeface="Calibri"/>
              <a:ea typeface="Calibri"/>
              <a:cs typeface="Calibri"/>
              <a:sym typeface="Calibri"/>
            </a:endParaRPr>
          </a:p>
        </p:txBody>
      </p:sp>
      <p:sp>
        <p:nvSpPr>
          <p:cNvPr id="137" name="Google Shape;137;p7"/>
          <p:cNvSpPr/>
          <p:nvPr/>
        </p:nvSpPr>
        <p:spPr>
          <a:xfrm>
            <a:off x="6784777" y="2096214"/>
            <a:ext cx="2759393" cy="300633"/>
          </a:xfrm>
          <a:prstGeom prst="rect">
            <a:avLst/>
          </a:prstGeom>
          <a:noFill/>
          <a:ln>
            <a:noFill/>
          </a:ln>
        </p:spPr>
        <p:txBody>
          <a:bodyPr anchorCtr="0" anchor="t" bIns="45700" lIns="91425" spcFirstLastPara="1" rIns="91425" wrap="square" tIns="45700">
            <a:noAutofit/>
          </a:bodyPr>
          <a:lstStyle/>
          <a:p>
            <a:pPr indent="0" lvl="0" marL="0" marR="0" rtl="0" algn="l">
              <a:lnSpc>
                <a:spcPct val="124802"/>
              </a:lnSpc>
              <a:spcBef>
                <a:spcPts val="0"/>
              </a:spcBef>
              <a:spcAft>
                <a:spcPts val="0"/>
              </a:spcAft>
              <a:buClr>
                <a:srgbClr val="E5E0DF"/>
              </a:buClr>
              <a:buSzPts val="1895"/>
              <a:buFont typeface="Poppins"/>
              <a:buNone/>
            </a:pPr>
            <a:r>
              <a:rPr lang="en-US" sz="1895">
                <a:solidFill>
                  <a:srgbClr val="E5E0DF"/>
                </a:solidFill>
                <a:latin typeface="Poppins"/>
                <a:ea typeface="Poppins"/>
                <a:cs typeface="Poppins"/>
                <a:sym typeface="Poppins"/>
              </a:rPr>
              <a:t>Интерактивные задания</a:t>
            </a:r>
            <a:endParaRPr sz="1895">
              <a:solidFill>
                <a:schemeClr val="dk1"/>
              </a:solidFill>
              <a:latin typeface="Calibri"/>
              <a:ea typeface="Calibri"/>
              <a:cs typeface="Calibri"/>
              <a:sym typeface="Calibri"/>
            </a:endParaRPr>
          </a:p>
        </p:txBody>
      </p:sp>
      <p:sp>
        <p:nvSpPr>
          <p:cNvPr id="138" name="Google Shape;138;p7"/>
          <p:cNvSpPr/>
          <p:nvPr/>
        </p:nvSpPr>
        <p:spPr>
          <a:xfrm>
            <a:off x="6784777" y="2512219"/>
            <a:ext cx="7172325" cy="923330"/>
          </a:xfrm>
          <a:prstGeom prst="rect">
            <a:avLst/>
          </a:prstGeom>
          <a:noFill/>
          <a:ln>
            <a:noFill/>
          </a:ln>
        </p:spPr>
        <p:txBody>
          <a:bodyPr anchorCtr="0" anchor="t" bIns="45700" lIns="91425" spcFirstLastPara="1" rIns="91425" wrap="square" tIns="45700">
            <a:noAutofit/>
          </a:bodyPr>
          <a:lstStyle/>
          <a:p>
            <a:pPr indent="0" lvl="0" marL="0" marR="0" rtl="0" algn="l">
              <a:lnSpc>
                <a:spcPct val="160066"/>
              </a:lnSpc>
              <a:spcBef>
                <a:spcPts val="0"/>
              </a:spcBef>
              <a:spcAft>
                <a:spcPts val="0"/>
              </a:spcAft>
              <a:buClr>
                <a:srgbClr val="E5E0DF"/>
              </a:buClr>
              <a:buSzPts val="1515"/>
              <a:buFont typeface="Roboto"/>
              <a:buNone/>
            </a:pPr>
            <a:r>
              <a:rPr lang="en-US" sz="1515">
                <a:solidFill>
                  <a:srgbClr val="E5E0DF"/>
                </a:solidFill>
                <a:latin typeface="Roboto"/>
                <a:ea typeface="Roboto"/>
                <a:cs typeface="Roboto"/>
                <a:sym typeface="Roboto"/>
              </a:rPr>
              <a:t>Прохождение интерактивных симуляций и кейсов, моделирующих различные ситуации с хищениями, позволяет отработать навыки выявления, расследования и реагирования на инциденты.</a:t>
            </a:r>
            <a:endParaRPr sz="1515">
              <a:solidFill>
                <a:schemeClr val="dk1"/>
              </a:solidFill>
              <a:latin typeface="Calibri"/>
              <a:ea typeface="Calibri"/>
              <a:cs typeface="Calibri"/>
              <a:sym typeface="Calibri"/>
            </a:endParaRPr>
          </a:p>
        </p:txBody>
      </p:sp>
      <p:sp>
        <p:nvSpPr>
          <p:cNvPr id="139" name="Google Shape;139;p7"/>
          <p:cNvSpPr/>
          <p:nvPr/>
        </p:nvSpPr>
        <p:spPr>
          <a:xfrm>
            <a:off x="6159698" y="3844171"/>
            <a:ext cx="432792" cy="432792"/>
          </a:xfrm>
          <a:prstGeom prst="roundRect">
            <a:avLst>
              <a:gd fmla="val 20003" name="adj"/>
            </a:avLst>
          </a:prstGeom>
          <a:solidFill>
            <a:srgbClr val="3D3D42"/>
          </a:solidFill>
          <a:ln cap="flat" cmpd="sng" w="9525">
            <a:solidFill>
              <a:srgbClr val="5656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7"/>
          <p:cNvSpPr/>
          <p:nvPr/>
        </p:nvSpPr>
        <p:spPr>
          <a:xfrm>
            <a:off x="6293525" y="3916204"/>
            <a:ext cx="165021" cy="288608"/>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E5E0DF"/>
              </a:buClr>
              <a:buSzPts val="2270"/>
              <a:buFont typeface="Poppins"/>
              <a:buNone/>
            </a:pPr>
            <a:r>
              <a:rPr lang="en-US" sz="2270">
                <a:solidFill>
                  <a:srgbClr val="E5E0DF"/>
                </a:solidFill>
                <a:latin typeface="Poppins"/>
                <a:ea typeface="Poppins"/>
                <a:cs typeface="Poppins"/>
                <a:sym typeface="Poppins"/>
              </a:rPr>
              <a:t>2</a:t>
            </a:r>
            <a:endParaRPr sz="2270">
              <a:solidFill>
                <a:schemeClr val="dk1"/>
              </a:solidFill>
              <a:latin typeface="Calibri"/>
              <a:ea typeface="Calibri"/>
              <a:cs typeface="Calibri"/>
              <a:sym typeface="Calibri"/>
            </a:endParaRPr>
          </a:p>
        </p:txBody>
      </p:sp>
      <p:sp>
        <p:nvSpPr>
          <p:cNvPr id="141" name="Google Shape;141;p7"/>
          <p:cNvSpPr/>
          <p:nvPr/>
        </p:nvSpPr>
        <p:spPr>
          <a:xfrm>
            <a:off x="6784777" y="3844171"/>
            <a:ext cx="3412569" cy="300633"/>
          </a:xfrm>
          <a:prstGeom prst="rect">
            <a:avLst/>
          </a:prstGeom>
          <a:noFill/>
          <a:ln>
            <a:noFill/>
          </a:ln>
        </p:spPr>
        <p:txBody>
          <a:bodyPr anchorCtr="0" anchor="t" bIns="45700" lIns="91425" spcFirstLastPara="1" rIns="91425" wrap="square" tIns="45700">
            <a:noAutofit/>
          </a:bodyPr>
          <a:lstStyle/>
          <a:p>
            <a:pPr indent="0" lvl="0" marL="0" marR="0" rtl="0" algn="l">
              <a:lnSpc>
                <a:spcPct val="124802"/>
              </a:lnSpc>
              <a:spcBef>
                <a:spcPts val="0"/>
              </a:spcBef>
              <a:spcAft>
                <a:spcPts val="0"/>
              </a:spcAft>
              <a:buClr>
                <a:srgbClr val="E5E0DF"/>
              </a:buClr>
              <a:buSzPts val="1895"/>
              <a:buFont typeface="Poppins"/>
              <a:buNone/>
            </a:pPr>
            <a:r>
              <a:rPr lang="en-US" sz="1895">
                <a:solidFill>
                  <a:srgbClr val="E5E0DF"/>
                </a:solidFill>
                <a:latin typeface="Poppins"/>
                <a:ea typeface="Poppins"/>
                <a:cs typeface="Poppins"/>
                <a:sym typeface="Poppins"/>
              </a:rPr>
              <a:t>Обсуждение реальных кейсов</a:t>
            </a:r>
            <a:endParaRPr sz="1895">
              <a:solidFill>
                <a:schemeClr val="dk1"/>
              </a:solidFill>
              <a:latin typeface="Calibri"/>
              <a:ea typeface="Calibri"/>
              <a:cs typeface="Calibri"/>
              <a:sym typeface="Calibri"/>
            </a:endParaRPr>
          </a:p>
        </p:txBody>
      </p:sp>
      <p:sp>
        <p:nvSpPr>
          <p:cNvPr id="142" name="Google Shape;142;p7"/>
          <p:cNvSpPr/>
          <p:nvPr/>
        </p:nvSpPr>
        <p:spPr>
          <a:xfrm>
            <a:off x="6784777" y="4260175"/>
            <a:ext cx="7172325" cy="923330"/>
          </a:xfrm>
          <a:prstGeom prst="rect">
            <a:avLst/>
          </a:prstGeom>
          <a:noFill/>
          <a:ln>
            <a:noFill/>
          </a:ln>
        </p:spPr>
        <p:txBody>
          <a:bodyPr anchorCtr="0" anchor="t" bIns="45700" lIns="91425" spcFirstLastPara="1" rIns="91425" wrap="square" tIns="45700">
            <a:noAutofit/>
          </a:bodyPr>
          <a:lstStyle/>
          <a:p>
            <a:pPr indent="0" lvl="0" marL="0" marR="0" rtl="0" algn="l">
              <a:lnSpc>
                <a:spcPct val="160066"/>
              </a:lnSpc>
              <a:spcBef>
                <a:spcPts val="0"/>
              </a:spcBef>
              <a:spcAft>
                <a:spcPts val="0"/>
              </a:spcAft>
              <a:buClr>
                <a:srgbClr val="E5E0DF"/>
              </a:buClr>
              <a:buSzPts val="1515"/>
              <a:buFont typeface="Roboto"/>
              <a:buNone/>
            </a:pPr>
            <a:r>
              <a:rPr lang="en-US" sz="1515">
                <a:solidFill>
                  <a:srgbClr val="E5E0DF"/>
                </a:solidFill>
                <a:latin typeface="Roboto"/>
                <a:ea typeface="Roboto"/>
                <a:cs typeface="Roboto"/>
                <a:sym typeface="Roboto"/>
              </a:rPr>
              <a:t>Анализ и обсуждение реальных успешных примеров защиты бизнеса от хищений дает возможность перенять лучшие практики и применить их в своей компании.</a:t>
            </a:r>
            <a:endParaRPr sz="1515">
              <a:solidFill>
                <a:schemeClr val="dk1"/>
              </a:solidFill>
              <a:latin typeface="Calibri"/>
              <a:ea typeface="Calibri"/>
              <a:cs typeface="Calibri"/>
              <a:sym typeface="Calibri"/>
            </a:endParaRPr>
          </a:p>
        </p:txBody>
      </p:sp>
      <p:sp>
        <p:nvSpPr>
          <p:cNvPr id="143" name="Google Shape;143;p7"/>
          <p:cNvSpPr/>
          <p:nvPr/>
        </p:nvSpPr>
        <p:spPr>
          <a:xfrm>
            <a:off x="6159698" y="5592128"/>
            <a:ext cx="432792" cy="432792"/>
          </a:xfrm>
          <a:prstGeom prst="roundRect">
            <a:avLst>
              <a:gd fmla="val 20003" name="adj"/>
            </a:avLst>
          </a:prstGeom>
          <a:solidFill>
            <a:srgbClr val="3D3D42"/>
          </a:solidFill>
          <a:ln cap="flat" cmpd="sng" w="9525">
            <a:solidFill>
              <a:srgbClr val="5656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7"/>
          <p:cNvSpPr/>
          <p:nvPr/>
        </p:nvSpPr>
        <p:spPr>
          <a:xfrm>
            <a:off x="6291620" y="5664160"/>
            <a:ext cx="168831" cy="288608"/>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E5E0DF"/>
              </a:buClr>
              <a:buSzPts val="2270"/>
              <a:buFont typeface="Poppins"/>
              <a:buNone/>
            </a:pPr>
            <a:r>
              <a:rPr lang="en-US" sz="2270">
                <a:solidFill>
                  <a:srgbClr val="E5E0DF"/>
                </a:solidFill>
                <a:latin typeface="Poppins"/>
                <a:ea typeface="Poppins"/>
                <a:cs typeface="Poppins"/>
                <a:sym typeface="Poppins"/>
              </a:rPr>
              <a:t>3</a:t>
            </a:r>
            <a:endParaRPr sz="2270">
              <a:solidFill>
                <a:schemeClr val="dk1"/>
              </a:solidFill>
              <a:latin typeface="Calibri"/>
              <a:ea typeface="Calibri"/>
              <a:cs typeface="Calibri"/>
              <a:sym typeface="Calibri"/>
            </a:endParaRPr>
          </a:p>
        </p:txBody>
      </p:sp>
      <p:sp>
        <p:nvSpPr>
          <p:cNvPr id="145" name="Google Shape;145;p7"/>
          <p:cNvSpPr/>
          <p:nvPr/>
        </p:nvSpPr>
        <p:spPr>
          <a:xfrm>
            <a:off x="6784777" y="5592128"/>
            <a:ext cx="2764988" cy="300633"/>
          </a:xfrm>
          <a:prstGeom prst="rect">
            <a:avLst/>
          </a:prstGeom>
          <a:noFill/>
          <a:ln>
            <a:noFill/>
          </a:ln>
        </p:spPr>
        <p:txBody>
          <a:bodyPr anchorCtr="0" anchor="t" bIns="45700" lIns="91425" spcFirstLastPara="1" rIns="91425" wrap="square" tIns="45700">
            <a:noAutofit/>
          </a:bodyPr>
          <a:lstStyle/>
          <a:p>
            <a:pPr indent="0" lvl="0" marL="0" marR="0" rtl="0" algn="l">
              <a:lnSpc>
                <a:spcPct val="124802"/>
              </a:lnSpc>
              <a:spcBef>
                <a:spcPts val="0"/>
              </a:spcBef>
              <a:spcAft>
                <a:spcPts val="0"/>
              </a:spcAft>
              <a:buClr>
                <a:srgbClr val="E5E0DF"/>
              </a:buClr>
              <a:buSzPts val="1895"/>
              <a:buFont typeface="Poppins"/>
              <a:buNone/>
            </a:pPr>
            <a:r>
              <a:rPr lang="en-US" sz="1895">
                <a:solidFill>
                  <a:srgbClr val="E5E0DF"/>
                </a:solidFill>
                <a:latin typeface="Poppins"/>
                <a:ea typeface="Poppins"/>
                <a:cs typeface="Poppins"/>
                <a:sym typeface="Poppins"/>
              </a:rPr>
              <a:t>Привлечение экспертов</a:t>
            </a:r>
            <a:endParaRPr sz="1895">
              <a:solidFill>
                <a:schemeClr val="dk1"/>
              </a:solidFill>
              <a:latin typeface="Calibri"/>
              <a:ea typeface="Calibri"/>
              <a:cs typeface="Calibri"/>
              <a:sym typeface="Calibri"/>
            </a:endParaRPr>
          </a:p>
        </p:txBody>
      </p:sp>
      <p:sp>
        <p:nvSpPr>
          <p:cNvPr id="146" name="Google Shape;146;p7"/>
          <p:cNvSpPr/>
          <p:nvPr/>
        </p:nvSpPr>
        <p:spPr>
          <a:xfrm>
            <a:off x="6784777" y="6008132"/>
            <a:ext cx="7172325" cy="1231106"/>
          </a:xfrm>
          <a:prstGeom prst="rect">
            <a:avLst/>
          </a:prstGeom>
          <a:noFill/>
          <a:ln>
            <a:noFill/>
          </a:ln>
        </p:spPr>
        <p:txBody>
          <a:bodyPr anchorCtr="0" anchor="t" bIns="45700" lIns="91425" spcFirstLastPara="1" rIns="91425" wrap="square" tIns="45700">
            <a:noAutofit/>
          </a:bodyPr>
          <a:lstStyle/>
          <a:p>
            <a:pPr indent="0" lvl="0" marL="0" marR="0" rtl="0" algn="l">
              <a:lnSpc>
                <a:spcPct val="160066"/>
              </a:lnSpc>
              <a:spcBef>
                <a:spcPts val="0"/>
              </a:spcBef>
              <a:spcAft>
                <a:spcPts val="0"/>
              </a:spcAft>
              <a:buClr>
                <a:srgbClr val="E5E0DF"/>
              </a:buClr>
              <a:buSzPts val="1515"/>
              <a:buFont typeface="Roboto"/>
              <a:buNone/>
            </a:pPr>
            <a:r>
              <a:rPr lang="en-US" sz="1515">
                <a:solidFill>
                  <a:srgbClr val="E5E0DF"/>
                </a:solidFill>
                <a:latin typeface="Roboto"/>
                <a:ea typeface="Roboto"/>
                <a:cs typeface="Roboto"/>
                <a:sym typeface="Roboto"/>
              </a:rPr>
              <a:t>Приглашение профильных экспертов, таких как аудиторы, криминалисты или специалисты по информационной безопасности, для проведения обучающих семинаров и консультаций может значительно расширить знания и компетенции сотрудников.</a:t>
            </a:r>
            <a:endParaRPr sz="1515">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8"/>
          <p:cNvSpPr/>
          <p:nvPr/>
        </p:nvSpPr>
        <p:spPr>
          <a:xfrm>
            <a:off x="0" y="0"/>
            <a:ext cx="14630400" cy="8229600"/>
          </a:xfrm>
          <a:prstGeom prst="rect">
            <a:avLst/>
          </a:prstGeom>
          <a:solidFill>
            <a:srgbClr val="1919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a:off x="0" y="0"/>
            <a:ext cx="14630400" cy="8739307"/>
          </a:xfrm>
          <a:prstGeom prst="rect">
            <a:avLst/>
          </a:prstGeom>
          <a:solidFill>
            <a:srgbClr val="0505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54" name="Google Shape;154;p8"/>
          <p:cNvPicPr preferRelativeResize="0"/>
          <p:nvPr/>
        </p:nvPicPr>
        <p:blipFill rotWithShape="1">
          <a:blip r:embed="rId3">
            <a:alphaModFix/>
          </a:blip>
          <a:srcRect b="0" l="0" r="0" t="0"/>
          <a:stretch/>
        </p:blipFill>
        <p:spPr>
          <a:xfrm>
            <a:off x="9144000" y="0"/>
            <a:ext cx="5486400" cy="8739307"/>
          </a:xfrm>
          <a:prstGeom prst="rect">
            <a:avLst/>
          </a:prstGeom>
          <a:noFill/>
          <a:ln>
            <a:noFill/>
          </a:ln>
        </p:spPr>
      </p:pic>
      <p:pic>
        <p:nvPicPr>
          <p:cNvPr descr="preencoded.png" id="155" name="Google Shape;155;p8"/>
          <p:cNvPicPr preferRelativeResize="0"/>
          <p:nvPr/>
        </p:nvPicPr>
        <p:blipFill rotWithShape="1">
          <a:blip r:embed="rId4">
            <a:alphaModFix/>
          </a:blip>
          <a:srcRect b="0" l="0" r="0" t="0"/>
          <a:stretch/>
        </p:blipFill>
        <p:spPr>
          <a:xfrm>
            <a:off x="9360098" y="2682716"/>
            <a:ext cx="5054203" cy="3373755"/>
          </a:xfrm>
          <a:prstGeom prst="rect">
            <a:avLst/>
          </a:prstGeom>
          <a:noFill/>
          <a:ln>
            <a:noFill/>
          </a:ln>
        </p:spPr>
      </p:pic>
      <p:sp>
        <p:nvSpPr>
          <p:cNvPr id="156" name="Google Shape;156;p8"/>
          <p:cNvSpPr/>
          <p:nvPr/>
        </p:nvSpPr>
        <p:spPr>
          <a:xfrm>
            <a:off x="604837" y="475178"/>
            <a:ext cx="5104328" cy="540068"/>
          </a:xfrm>
          <a:prstGeom prst="rect">
            <a:avLst/>
          </a:prstGeom>
          <a:noFill/>
          <a:ln>
            <a:noFill/>
          </a:ln>
        </p:spPr>
        <p:txBody>
          <a:bodyPr anchorCtr="0" anchor="t" bIns="45700" lIns="91425" spcFirstLastPara="1" rIns="91425" wrap="square" tIns="45700">
            <a:noAutofit/>
          </a:bodyPr>
          <a:lstStyle/>
          <a:p>
            <a:pPr indent="0" lvl="0" marL="0" marR="0" rtl="0" algn="l">
              <a:lnSpc>
                <a:spcPct val="125147"/>
              </a:lnSpc>
              <a:spcBef>
                <a:spcPts val="0"/>
              </a:spcBef>
              <a:spcAft>
                <a:spcPts val="0"/>
              </a:spcAft>
              <a:buClr>
                <a:srgbClr val="F2F2F3"/>
              </a:buClr>
              <a:buSzPts val="3400"/>
              <a:buFont typeface="Poppins"/>
              <a:buNone/>
            </a:pPr>
            <a:r>
              <a:rPr lang="en-US" sz="3400">
                <a:solidFill>
                  <a:srgbClr val="F2F2F3"/>
                </a:solidFill>
                <a:latin typeface="Poppins"/>
                <a:ea typeface="Poppins"/>
                <a:cs typeface="Poppins"/>
                <a:sym typeface="Poppins"/>
              </a:rPr>
              <a:t>Выводы и рекомендации</a:t>
            </a:r>
            <a:endParaRPr sz="3400">
              <a:solidFill>
                <a:schemeClr val="dk1"/>
              </a:solidFill>
              <a:latin typeface="Calibri"/>
              <a:ea typeface="Calibri"/>
              <a:cs typeface="Calibri"/>
              <a:sym typeface="Calibri"/>
            </a:endParaRPr>
          </a:p>
        </p:txBody>
      </p:sp>
      <p:sp>
        <p:nvSpPr>
          <p:cNvPr id="157" name="Google Shape;157;p8"/>
          <p:cNvSpPr/>
          <p:nvPr/>
        </p:nvSpPr>
        <p:spPr>
          <a:xfrm>
            <a:off x="604837" y="1274445"/>
            <a:ext cx="7934325" cy="6989683"/>
          </a:xfrm>
          <a:prstGeom prst="roundRect">
            <a:avLst>
              <a:gd fmla="val 1113" name="adj"/>
            </a:avLst>
          </a:prstGeom>
          <a:noFill/>
          <a:ln cap="flat" cmpd="sng" w="9525">
            <a:solidFill>
              <a:srgbClr val="FFFFFF">
                <a:alpha val="23921"/>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8"/>
          <p:cNvSpPr/>
          <p:nvPr/>
        </p:nvSpPr>
        <p:spPr>
          <a:xfrm>
            <a:off x="612458" y="1282065"/>
            <a:ext cx="7919085" cy="1881902"/>
          </a:xfrm>
          <a:prstGeom prst="rect">
            <a:avLst/>
          </a:prstGeom>
          <a:solidFill>
            <a:srgbClr val="FFFFFF">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8"/>
          <p:cNvSpPr/>
          <p:nvPr/>
        </p:nvSpPr>
        <p:spPr>
          <a:xfrm>
            <a:off x="785217" y="1393269"/>
            <a:ext cx="3610213" cy="276582"/>
          </a:xfrm>
          <a:prstGeom prst="rect">
            <a:avLst/>
          </a:prstGeom>
          <a:noFill/>
          <a:ln>
            <a:noFill/>
          </a:ln>
        </p:spPr>
        <p:txBody>
          <a:bodyPr anchorCtr="0" anchor="t" bIns="45700" lIns="91425" spcFirstLastPara="1" rIns="91425" wrap="square" tIns="45700">
            <a:noAutofit/>
          </a:bodyPr>
          <a:lstStyle/>
          <a:p>
            <a:pPr indent="0" lvl="0" marL="0" marR="0" rtl="0" algn="l">
              <a:lnSpc>
                <a:spcPct val="159926"/>
              </a:lnSpc>
              <a:spcBef>
                <a:spcPts val="0"/>
              </a:spcBef>
              <a:spcAft>
                <a:spcPts val="0"/>
              </a:spcAft>
              <a:buClr>
                <a:srgbClr val="E5E0DF"/>
              </a:buClr>
              <a:buSzPts val="1360"/>
              <a:buFont typeface="Roboto"/>
              <a:buNone/>
            </a:pPr>
            <a:r>
              <a:rPr lang="en-US" sz="1360">
                <a:solidFill>
                  <a:srgbClr val="E5E0DF"/>
                </a:solidFill>
                <a:latin typeface="Roboto"/>
                <a:ea typeface="Roboto"/>
                <a:cs typeface="Roboto"/>
                <a:sym typeface="Roboto"/>
              </a:rPr>
              <a:t>Комплексный подход</a:t>
            </a:r>
            <a:endParaRPr sz="1360">
              <a:solidFill>
                <a:schemeClr val="dk1"/>
              </a:solidFill>
              <a:latin typeface="Calibri"/>
              <a:ea typeface="Calibri"/>
              <a:cs typeface="Calibri"/>
              <a:sym typeface="Calibri"/>
            </a:endParaRPr>
          </a:p>
        </p:txBody>
      </p:sp>
      <p:sp>
        <p:nvSpPr>
          <p:cNvPr id="160" name="Google Shape;160;p8"/>
          <p:cNvSpPr/>
          <p:nvPr/>
        </p:nvSpPr>
        <p:spPr>
          <a:xfrm>
            <a:off x="4748570" y="1393269"/>
            <a:ext cx="3610213" cy="1659493"/>
          </a:xfrm>
          <a:prstGeom prst="rect">
            <a:avLst/>
          </a:prstGeom>
          <a:noFill/>
          <a:ln>
            <a:noFill/>
          </a:ln>
        </p:spPr>
        <p:txBody>
          <a:bodyPr anchorCtr="0" anchor="t" bIns="45700" lIns="91425" spcFirstLastPara="1" rIns="91425" wrap="square" tIns="45700">
            <a:noAutofit/>
          </a:bodyPr>
          <a:lstStyle/>
          <a:p>
            <a:pPr indent="0" lvl="0" marL="0" marR="0" rtl="0" algn="l">
              <a:lnSpc>
                <a:spcPct val="159926"/>
              </a:lnSpc>
              <a:spcBef>
                <a:spcPts val="0"/>
              </a:spcBef>
              <a:spcAft>
                <a:spcPts val="0"/>
              </a:spcAft>
              <a:buClr>
                <a:srgbClr val="E5E0DF"/>
              </a:buClr>
              <a:buSzPts val="1360"/>
              <a:buFont typeface="Roboto"/>
              <a:buNone/>
            </a:pPr>
            <a:r>
              <a:rPr lang="en-US" sz="1360">
                <a:solidFill>
                  <a:srgbClr val="E5E0DF"/>
                </a:solidFill>
                <a:latin typeface="Roboto"/>
                <a:ea typeface="Roboto"/>
                <a:cs typeface="Roboto"/>
                <a:sym typeface="Roboto"/>
              </a:rPr>
              <a:t>Защита бизнеса от хищений требует применения целого комплекса мер, включающих управление финансами, организацию документооборота, создание корпоративной культуры безопасности и использование современных технологий.</a:t>
            </a:r>
            <a:endParaRPr sz="1360">
              <a:solidFill>
                <a:schemeClr val="dk1"/>
              </a:solidFill>
              <a:latin typeface="Calibri"/>
              <a:ea typeface="Calibri"/>
              <a:cs typeface="Calibri"/>
              <a:sym typeface="Calibri"/>
            </a:endParaRPr>
          </a:p>
        </p:txBody>
      </p:sp>
      <p:sp>
        <p:nvSpPr>
          <p:cNvPr id="161" name="Google Shape;161;p8"/>
          <p:cNvSpPr/>
          <p:nvPr/>
        </p:nvSpPr>
        <p:spPr>
          <a:xfrm>
            <a:off x="612458" y="3163967"/>
            <a:ext cx="7919085" cy="1605320"/>
          </a:xfrm>
          <a:prstGeom prst="rect">
            <a:avLst/>
          </a:prstGeom>
          <a:solidFill>
            <a:srgbClr val="000000">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8"/>
          <p:cNvSpPr/>
          <p:nvPr/>
        </p:nvSpPr>
        <p:spPr>
          <a:xfrm>
            <a:off x="785217" y="3275171"/>
            <a:ext cx="3610213" cy="276582"/>
          </a:xfrm>
          <a:prstGeom prst="rect">
            <a:avLst/>
          </a:prstGeom>
          <a:noFill/>
          <a:ln>
            <a:noFill/>
          </a:ln>
        </p:spPr>
        <p:txBody>
          <a:bodyPr anchorCtr="0" anchor="t" bIns="45700" lIns="91425" spcFirstLastPara="1" rIns="91425" wrap="square" tIns="45700">
            <a:noAutofit/>
          </a:bodyPr>
          <a:lstStyle/>
          <a:p>
            <a:pPr indent="0" lvl="0" marL="0" marR="0" rtl="0" algn="l">
              <a:lnSpc>
                <a:spcPct val="159926"/>
              </a:lnSpc>
              <a:spcBef>
                <a:spcPts val="0"/>
              </a:spcBef>
              <a:spcAft>
                <a:spcPts val="0"/>
              </a:spcAft>
              <a:buClr>
                <a:srgbClr val="E5E0DF"/>
              </a:buClr>
              <a:buSzPts val="1360"/>
              <a:buFont typeface="Roboto"/>
              <a:buNone/>
            </a:pPr>
            <a:r>
              <a:rPr lang="en-US" sz="1360">
                <a:solidFill>
                  <a:srgbClr val="E5E0DF"/>
                </a:solidFill>
                <a:latin typeface="Roboto"/>
                <a:ea typeface="Roboto"/>
                <a:cs typeface="Roboto"/>
                <a:sym typeface="Roboto"/>
              </a:rPr>
              <a:t>Постоянный контроль</a:t>
            </a:r>
            <a:endParaRPr sz="1360">
              <a:solidFill>
                <a:schemeClr val="dk1"/>
              </a:solidFill>
              <a:latin typeface="Calibri"/>
              <a:ea typeface="Calibri"/>
              <a:cs typeface="Calibri"/>
              <a:sym typeface="Calibri"/>
            </a:endParaRPr>
          </a:p>
        </p:txBody>
      </p:sp>
      <p:sp>
        <p:nvSpPr>
          <p:cNvPr id="163" name="Google Shape;163;p8"/>
          <p:cNvSpPr/>
          <p:nvPr/>
        </p:nvSpPr>
        <p:spPr>
          <a:xfrm>
            <a:off x="4748570" y="3275171"/>
            <a:ext cx="3610213" cy="1382911"/>
          </a:xfrm>
          <a:prstGeom prst="rect">
            <a:avLst/>
          </a:prstGeom>
          <a:noFill/>
          <a:ln>
            <a:noFill/>
          </a:ln>
        </p:spPr>
        <p:txBody>
          <a:bodyPr anchorCtr="0" anchor="t" bIns="45700" lIns="91425" spcFirstLastPara="1" rIns="91425" wrap="square" tIns="45700">
            <a:noAutofit/>
          </a:bodyPr>
          <a:lstStyle/>
          <a:p>
            <a:pPr indent="0" lvl="0" marL="0" marR="0" rtl="0" algn="l">
              <a:lnSpc>
                <a:spcPct val="159926"/>
              </a:lnSpc>
              <a:spcBef>
                <a:spcPts val="0"/>
              </a:spcBef>
              <a:spcAft>
                <a:spcPts val="0"/>
              </a:spcAft>
              <a:buClr>
                <a:srgbClr val="E5E0DF"/>
              </a:buClr>
              <a:buSzPts val="1360"/>
              <a:buFont typeface="Roboto"/>
              <a:buNone/>
            </a:pPr>
            <a:r>
              <a:rPr lang="en-US" sz="1360">
                <a:solidFill>
                  <a:srgbClr val="E5E0DF"/>
                </a:solidFill>
                <a:latin typeface="Roboto"/>
                <a:ea typeface="Roboto"/>
                <a:cs typeface="Roboto"/>
                <a:sym typeface="Roboto"/>
              </a:rPr>
              <a:t>Внедрение системы постоянного контроля через штатных ревизоров и привлечение внешних аудиторских компаний позволяет своевременно выявлять и предотвращать потенциальные риски.</a:t>
            </a:r>
            <a:endParaRPr sz="1360">
              <a:solidFill>
                <a:schemeClr val="dk1"/>
              </a:solidFill>
              <a:latin typeface="Calibri"/>
              <a:ea typeface="Calibri"/>
              <a:cs typeface="Calibri"/>
              <a:sym typeface="Calibri"/>
            </a:endParaRPr>
          </a:p>
        </p:txBody>
      </p:sp>
      <p:sp>
        <p:nvSpPr>
          <p:cNvPr id="164" name="Google Shape;164;p8"/>
          <p:cNvSpPr/>
          <p:nvPr/>
        </p:nvSpPr>
        <p:spPr>
          <a:xfrm>
            <a:off x="612458" y="4769287"/>
            <a:ext cx="7919085" cy="1605320"/>
          </a:xfrm>
          <a:prstGeom prst="rect">
            <a:avLst/>
          </a:prstGeom>
          <a:solidFill>
            <a:srgbClr val="FFFFFF">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8"/>
          <p:cNvSpPr/>
          <p:nvPr/>
        </p:nvSpPr>
        <p:spPr>
          <a:xfrm>
            <a:off x="785217" y="4880491"/>
            <a:ext cx="3610213" cy="276582"/>
          </a:xfrm>
          <a:prstGeom prst="rect">
            <a:avLst/>
          </a:prstGeom>
          <a:noFill/>
          <a:ln>
            <a:noFill/>
          </a:ln>
        </p:spPr>
        <p:txBody>
          <a:bodyPr anchorCtr="0" anchor="t" bIns="45700" lIns="91425" spcFirstLastPara="1" rIns="91425" wrap="square" tIns="45700">
            <a:noAutofit/>
          </a:bodyPr>
          <a:lstStyle/>
          <a:p>
            <a:pPr indent="0" lvl="0" marL="0" marR="0" rtl="0" algn="l">
              <a:lnSpc>
                <a:spcPct val="159926"/>
              </a:lnSpc>
              <a:spcBef>
                <a:spcPts val="0"/>
              </a:spcBef>
              <a:spcAft>
                <a:spcPts val="0"/>
              </a:spcAft>
              <a:buClr>
                <a:srgbClr val="E5E0DF"/>
              </a:buClr>
              <a:buSzPts val="1360"/>
              <a:buFont typeface="Roboto"/>
              <a:buNone/>
            </a:pPr>
            <a:r>
              <a:rPr lang="en-US" sz="1360">
                <a:solidFill>
                  <a:srgbClr val="E5E0DF"/>
                </a:solidFill>
                <a:latin typeface="Roboto"/>
                <a:ea typeface="Roboto"/>
                <a:cs typeface="Roboto"/>
                <a:sym typeface="Roboto"/>
              </a:rPr>
              <a:t>Обучение и вовлеченность</a:t>
            </a:r>
            <a:endParaRPr sz="1360">
              <a:solidFill>
                <a:schemeClr val="dk1"/>
              </a:solidFill>
              <a:latin typeface="Calibri"/>
              <a:ea typeface="Calibri"/>
              <a:cs typeface="Calibri"/>
              <a:sym typeface="Calibri"/>
            </a:endParaRPr>
          </a:p>
        </p:txBody>
      </p:sp>
      <p:sp>
        <p:nvSpPr>
          <p:cNvPr id="166" name="Google Shape;166;p8"/>
          <p:cNvSpPr/>
          <p:nvPr/>
        </p:nvSpPr>
        <p:spPr>
          <a:xfrm>
            <a:off x="4748570" y="4880491"/>
            <a:ext cx="3610213" cy="1382911"/>
          </a:xfrm>
          <a:prstGeom prst="rect">
            <a:avLst/>
          </a:prstGeom>
          <a:noFill/>
          <a:ln>
            <a:noFill/>
          </a:ln>
        </p:spPr>
        <p:txBody>
          <a:bodyPr anchorCtr="0" anchor="t" bIns="45700" lIns="91425" spcFirstLastPara="1" rIns="91425" wrap="square" tIns="45700">
            <a:noAutofit/>
          </a:bodyPr>
          <a:lstStyle/>
          <a:p>
            <a:pPr indent="0" lvl="0" marL="0" marR="0" rtl="0" algn="l">
              <a:lnSpc>
                <a:spcPct val="159926"/>
              </a:lnSpc>
              <a:spcBef>
                <a:spcPts val="0"/>
              </a:spcBef>
              <a:spcAft>
                <a:spcPts val="0"/>
              </a:spcAft>
              <a:buClr>
                <a:srgbClr val="E5E0DF"/>
              </a:buClr>
              <a:buSzPts val="1360"/>
              <a:buFont typeface="Roboto"/>
              <a:buNone/>
            </a:pPr>
            <a:r>
              <a:rPr lang="en-US" sz="1360">
                <a:solidFill>
                  <a:srgbClr val="E5E0DF"/>
                </a:solidFill>
                <a:latin typeface="Roboto"/>
                <a:ea typeface="Roboto"/>
                <a:cs typeface="Roboto"/>
                <a:sym typeface="Roboto"/>
              </a:rPr>
              <a:t>Повышение осведомленности и обучение сотрудников правилам безопасности, а также создание культуры ответственности являются ключевыми факторами успешной защиты бизнеса.</a:t>
            </a:r>
            <a:endParaRPr sz="1360">
              <a:solidFill>
                <a:schemeClr val="dk1"/>
              </a:solidFill>
              <a:latin typeface="Calibri"/>
              <a:ea typeface="Calibri"/>
              <a:cs typeface="Calibri"/>
              <a:sym typeface="Calibri"/>
            </a:endParaRPr>
          </a:p>
        </p:txBody>
      </p:sp>
      <p:sp>
        <p:nvSpPr>
          <p:cNvPr id="167" name="Google Shape;167;p8"/>
          <p:cNvSpPr/>
          <p:nvPr/>
        </p:nvSpPr>
        <p:spPr>
          <a:xfrm>
            <a:off x="612458" y="6374606"/>
            <a:ext cx="7919085" cy="1881902"/>
          </a:xfrm>
          <a:prstGeom prst="rect">
            <a:avLst/>
          </a:prstGeom>
          <a:solidFill>
            <a:srgbClr val="000000">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8"/>
          <p:cNvSpPr/>
          <p:nvPr/>
        </p:nvSpPr>
        <p:spPr>
          <a:xfrm>
            <a:off x="785217" y="6485811"/>
            <a:ext cx="3610213" cy="276582"/>
          </a:xfrm>
          <a:prstGeom prst="rect">
            <a:avLst/>
          </a:prstGeom>
          <a:noFill/>
          <a:ln>
            <a:noFill/>
          </a:ln>
        </p:spPr>
        <p:txBody>
          <a:bodyPr anchorCtr="0" anchor="t" bIns="45700" lIns="91425" spcFirstLastPara="1" rIns="91425" wrap="square" tIns="45700">
            <a:noAutofit/>
          </a:bodyPr>
          <a:lstStyle/>
          <a:p>
            <a:pPr indent="0" lvl="0" marL="0" marR="0" rtl="0" algn="l">
              <a:lnSpc>
                <a:spcPct val="159926"/>
              </a:lnSpc>
              <a:spcBef>
                <a:spcPts val="0"/>
              </a:spcBef>
              <a:spcAft>
                <a:spcPts val="0"/>
              </a:spcAft>
              <a:buClr>
                <a:srgbClr val="E5E0DF"/>
              </a:buClr>
              <a:buSzPts val="1360"/>
              <a:buFont typeface="Roboto"/>
              <a:buNone/>
            </a:pPr>
            <a:r>
              <a:rPr lang="en-US" sz="1360">
                <a:solidFill>
                  <a:srgbClr val="E5E0DF"/>
                </a:solidFill>
                <a:latin typeface="Roboto"/>
                <a:ea typeface="Roboto"/>
                <a:cs typeface="Roboto"/>
                <a:sym typeface="Roboto"/>
              </a:rPr>
              <a:t>Готовность к реагированию</a:t>
            </a:r>
            <a:endParaRPr sz="1360">
              <a:solidFill>
                <a:schemeClr val="dk1"/>
              </a:solidFill>
              <a:latin typeface="Calibri"/>
              <a:ea typeface="Calibri"/>
              <a:cs typeface="Calibri"/>
              <a:sym typeface="Calibri"/>
            </a:endParaRPr>
          </a:p>
        </p:txBody>
      </p:sp>
      <p:sp>
        <p:nvSpPr>
          <p:cNvPr id="169" name="Google Shape;169;p8"/>
          <p:cNvSpPr/>
          <p:nvPr/>
        </p:nvSpPr>
        <p:spPr>
          <a:xfrm>
            <a:off x="4748570" y="6485811"/>
            <a:ext cx="3610213" cy="1659493"/>
          </a:xfrm>
          <a:prstGeom prst="rect">
            <a:avLst/>
          </a:prstGeom>
          <a:noFill/>
          <a:ln>
            <a:noFill/>
          </a:ln>
        </p:spPr>
        <p:txBody>
          <a:bodyPr anchorCtr="0" anchor="t" bIns="45700" lIns="91425" spcFirstLastPara="1" rIns="91425" wrap="square" tIns="45700">
            <a:noAutofit/>
          </a:bodyPr>
          <a:lstStyle/>
          <a:p>
            <a:pPr indent="0" lvl="0" marL="0" marR="0" rtl="0" algn="l">
              <a:lnSpc>
                <a:spcPct val="159926"/>
              </a:lnSpc>
              <a:spcBef>
                <a:spcPts val="0"/>
              </a:spcBef>
              <a:spcAft>
                <a:spcPts val="0"/>
              </a:spcAft>
              <a:buClr>
                <a:srgbClr val="E5E0DF"/>
              </a:buClr>
              <a:buSzPts val="1360"/>
              <a:buFont typeface="Roboto"/>
              <a:buNone/>
            </a:pPr>
            <a:r>
              <a:rPr lang="en-US" sz="1360">
                <a:solidFill>
                  <a:srgbClr val="E5E0DF"/>
                </a:solidFill>
                <a:latin typeface="Roboto"/>
                <a:ea typeface="Roboto"/>
                <a:cs typeface="Roboto"/>
                <a:sym typeface="Roboto"/>
              </a:rPr>
              <a:t>Наличие четкого плана действий на случай обнаружения хищений и своевременное применение установленных мер воздействия помогают минимизировать ущерб и предотвратить повторение инцидентов.</a:t>
            </a:r>
            <a:endParaRPr sz="136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2024-07-12T06:57:00Z</dcterms:created>
  <dc:creator>PptxGenJS</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031E089770904685A00A4B8924DA7AFF_12</vt:lpwstr>
  </property>
  <property fmtid="{D5CDD505-2E9C-101B-9397-08002B2CF9AE}" pid="3" name="KSOProductBuildVer">
    <vt:lpwstr>1049-12.2.0.17153</vt:lpwstr>
  </property>
</Properties>
</file>